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316" r:id="rId3"/>
    <p:sldId id="328" r:id="rId4"/>
    <p:sldId id="329" r:id="rId5"/>
    <p:sldId id="330" r:id="rId6"/>
    <p:sldId id="333" r:id="rId7"/>
    <p:sldId id="331" r:id="rId8"/>
    <p:sldId id="302" r:id="rId9"/>
    <p:sldId id="332" r:id="rId10"/>
    <p:sldId id="374" r:id="rId11"/>
    <p:sldId id="375" r:id="rId12"/>
    <p:sldId id="334" r:id="rId13"/>
    <p:sldId id="294" r:id="rId14"/>
    <p:sldId id="267" r:id="rId15"/>
    <p:sldId id="273" r:id="rId16"/>
    <p:sldId id="335" r:id="rId17"/>
    <p:sldId id="336" r:id="rId18"/>
    <p:sldId id="337" r:id="rId19"/>
    <p:sldId id="338" r:id="rId20"/>
    <p:sldId id="339" r:id="rId21"/>
    <p:sldId id="376" r:id="rId22"/>
    <p:sldId id="322" r:id="rId23"/>
    <p:sldId id="340" r:id="rId24"/>
    <p:sldId id="341" r:id="rId25"/>
    <p:sldId id="325" r:id="rId26"/>
    <p:sldId id="344" r:id="rId27"/>
    <p:sldId id="342" r:id="rId28"/>
    <p:sldId id="343" r:id="rId29"/>
    <p:sldId id="310" r:id="rId30"/>
    <p:sldId id="345" r:id="rId31"/>
    <p:sldId id="346" r:id="rId32"/>
    <p:sldId id="349" r:id="rId33"/>
    <p:sldId id="271" r:id="rId34"/>
    <p:sldId id="377" r:id="rId35"/>
    <p:sldId id="260" r:id="rId36"/>
    <p:sldId id="319" r:id="rId37"/>
    <p:sldId id="350" r:id="rId38"/>
    <p:sldId id="351" r:id="rId39"/>
    <p:sldId id="352" r:id="rId40"/>
    <p:sldId id="356" r:id="rId41"/>
    <p:sldId id="261" r:id="rId42"/>
    <p:sldId id="314" r:id="rId43"/>
    <p:sldId id="353" r:id="rId44"/>
    <p:sldId id="354" r:id="rId45"/>
    <p:sldId id="355" r:id="rId46"/>
    <p:sldId id="312" r:id="rId47"/>
    <p:sldId id="282" r:id="rId48"/>
    <p:sldId id="327" r:id="rId49"/>
    <p:sldId id="357" r:id="rId50"/>
    <p:sldId id="359" r:id="rId51"/>
    <p:sldId id="360" r:id="rId52"/>
    <p:sldId id="361" r:id="rId53"/>
    <p:sldId id="262" r:id="rId54"/>
    <p:sldId id="263" r:id="rId55"/>
    <p:sldId id="264" r:id="rId56"/>
    <p:sldId id="362" r:id="rId57"/>
    <p:sldId id="365" r:id="rId58"/>
    <p:sldId id="366" r:id="rId59"/>
    <p:sldId id="367" r:id="rId60"/>
    <p:sldId id="368" r:id="rId61"/>
    <p:sldId id="369" r:id="rId62"/>
    <p:sldId id="370" r:id="rId63"/>
    <p:sldId id="371" r:id="rId64"/>
    <p:sldId id="372" r:id="rId65"/>
    <p:sldId id="373" r:id="rId66"/>
    <p:sldId id="380" r:id="rId67"/>
    <p:sldId id="378" r:id="rId68"/>
    <p:sldId id="379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98" autoAdjust="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BC56-E281-4B7E-801E-BC8BE951AEF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4A082-8BED-40EB-BCD2-BD18BE77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88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BC56-E281-4B7E-801E-BC8BE951AEF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4A082-8BED-40EB-BCD2-BD18BE77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93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BC56-E281-4B7E-801E-BC8BE951AEF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4A082-8BED-40EB-BCD2-BD18BE77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92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BC56-E281-4B7E-801E-BC8BE951AEF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4A082-8BED-40EB-BCD2-BD18BE77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36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BC56-E281-4B7E-801E-BC8BE951AEF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4A082-8BED-40EB-BCD2-BD18BE77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BC56-E281-4B7E-801E-BC8BE951AEF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4A082-8BED-40EB-BCD2-BD18BE77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84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BC56-E281-4B7E-801E-BC8BE951AEF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4A082-8BED-40EB-BCD2-BD18BE77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01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BC56-E281-4B7E-801E-BC8BE951AEF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4A082-8BED-40EB-BCD2-BD18BE77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99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BC56-E281-4B7E-801E-BC8BE951AEF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4A082-8BED-40EB-BCD2-BD18BE77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0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BC56-E281-4B7E-801E-BC8BE951AEF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4A082-8BED-40EB-BCD2-BD18BE77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9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BC56-E281-4B7E-801E-BC8BE951AEF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4A082-8BED-40EB-BCD2-BD18BE77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72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7BC56-E281-4B7E-801E-BC8BE951AEF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4A082-8BED-40EB-BCD2-BD18BE779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2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102507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228600"/>
            <a:ext cx="7928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Opera in France, 1670 </a:t>
            </a:r>
            <a:r>
              <a:rPr lang="en-US" sz="2800" b="1" dirty="0" err="1" smtClean="0">
                <a:solidFill>
                  <a:schemeClr val="bg1"/>
                </a:solidFill>
              </a:rPr>
              <a:t>ff</a:t>
            </a:r>
            <a:r>
              <a:rPr lang="en-US" sz="2800" b="1" dirty="0" smtClean="0">
                <a:solidFill>
                  <a:schemeClr val="bg1"/>
                </a:solidFill>
              </a:rPr>
              <a:t>: Louis XIV, Versailles, Lully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043204"/>
            <a:ext cx="2706914" cy="384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443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1025071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043204"/>
            <a:ext cx="2706914" cy="3844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897308"/>
            <a:ext cx="8153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French orchestra, 24 strings disposed in 5 parts + woodwind doubling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t</a:t>
            </a:r>
            <a:r>
              <a:rPr lang="en-US" sz="2000" b="1" dirty="0" smtClean="0">
                <a:solidFill>
                  <a:schemeClr val="bg1"/>
                </a:solidFill>
              </a:rPr>
              <a:t>one and style: majestic pomp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emphatic dotted rhythms (“</a:t>
            </a:r>
            <a:r>
              <a:rPr lang="en-US" sz="2000" b="1" dirty="0" err="1" smtClean="0">
                <a:solidFill>
                  <a:schemeClr val="bg1"/>
                </a:solidFill>
              </a:rPr>
              <a:t>overdotting</a:t>
            </a:r>
            <a:r>
              <a:rPr lang="en-US" sz="2000" b="1" dirty="0" smtClean="0">
                <a:solidFill>
                  <a:schemeClr val="bg1"/>
                </a:solidFill>
              </a:rPr>
              <a:t>”), ornaments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French Overture: standard format or structural layout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152399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Jean-Baptiste Lully: Overture to </a:t>
            </a:r>
            <a:r>
              <a:rPr lang="en-US" sz="3200" b="1" i="1" dirty="0" err="1" smtClean="0">
                <a:solidFill>
                  <a:schemeClr val="bg1"/>
                </a:solidFill>
              </a:rPr>
              <a:t>Armide</a:t>
            </a:r>
            <a:r>
              <a:rPr lang="en-US" sz="3200" b="1" i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(1686)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3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1025071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043204"/>
            <a:ext cx="2706914" cy="3844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897308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French orchestra, 24 strings disposed in 5 parts + woodwind doubling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t</a:t>
            </a:r>
            <a:r>
              <a:rPr lang="en-US" sz="2000" b="1" dirty="0" smtClean="0">
                <a:solidFill>
                  <a:schemeClr val="bg1"/>
                </a:solidFill>
              </a:rPr>
              <a:t>one and style: majestic pomp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emphatic dotted rhythms (“</a:t>
            </a:r>
            <a:r>
              <a:rPr lang="en-US" sz="2000" b="1" dirty="0" err="1" smtClean="0">
                <a:solidFill>
                  <a:schemeClr val="bg1"/>
                </a:solidFill>
              </a:rPr>
              <a:t>overdotting</a:t>
            </a:r>
            <a:r>
              <a:rPr lang="en-US" sz="2000" b="1" dirty="0" smtClean="0">
                <a:solidFill>
                  <a:schemeClr val="bg1"/>
                </a:solidFill>
              </a:rPr>
              <a:t>”), ornaments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French Overture: standard format or structural layout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tradition</a:t>
            </a:r>
            <a:r>
              <a:rPr lang="en-US" sz="2000" b="1" dirty="0">
                <a:solidFill>
                  <a:schemeClr val="bg1"/>
                </a:solidFill>
              </a:rPr>
              <a:t>: precede an opera with a formalized “overture”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152399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Jean-Baptiste Lully: Overture to </a:t>
            </a:r>
            <a:r>
              <a:rPr lang="en-US" sz="3200" b="1" i="1" dirty="0" err="1" smtClean="0">
                <a:solidFill>
                  <a:schemeClr val="bg1"/>
                </a:solidFill>
              </a:rPr>
              <a:t>Armide</a:t>
            </a:r>
            <a:r>
              <a:rPr lang="en-US" sz="3200" b="1" i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(1686)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871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1025071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043204"/>
            <a:ext cx="2706914" cy="3844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897308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French orchestra, 24 strings disposed in 5 parts + woodwind doubling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t</a:t>
            </a:r>
            <a:r>
              <a:rPr lang="en-US" sz="2000" b="1" dirty="0" smtClean="0">
                <a:solidFill>
                  <a:schemeClr val="bg1"/>
                </a:solidFill>
              </a:rPr>
              <a:t>one and style: majestic pomp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emphatic dotted rhythms (“</a:t>
            </a:r>
            <a:r>
              <a:rPr lang="en-US" sz="2000" b="1" dirty="0" err="1" smtClean="0">
                <a:solidFill>
                  <a:schemeClr val="bg1"/>
                </a:solidFill>
              </a:rPr>
              <a:t>overdotting</a:t>
            </a:r>
            <a:r>
              <a:rPr lang="en-US" sz="2000" b="1" dirty="0" smtClean="0">
                <a:solidFill>
                  <a:schemeClr val="bg1"/>
                </a:solidFill>
              </a:rPr>
              <a:t>”), ornaments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French Overture: standard format or structural layout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tradition</a:t>
            </a:r>
            <a:r>
              <a:rPr lang="en-US" sz="2000" b="1" dirty="0">
                <a:solidFill>
                  <a:schemeClr val="bg1"/>
                </a:solidFill>
              </a:rPr>
              <a:t>: precede an opera with a formalized “overture”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152399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Jean-Baptiste Lully: Overture to </a:t>
            </a:r>
            <a:r>
              <a:rPr lang="en-US" sz="3200" b="1" i="1" dirty="0" err="1" smtClean="0">
                <a:solidFill>
                  <a:schemeClr val="bg1"/>
                </a:solidFill>
              </a:rPr>
              <a:t>Alceste</a:t>
            </a:r>
            <a:r>
              <a:rPr lang="en-US" sz="3200" b="1" dirty="0" smtClean="0">
                <a:solidFill>
                  <a:schemeClr val="bg1"/>
                </a:solidFill>
              </a:rPr>
              <a:t> (1674)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3922" y="2543912"/>
            <a:ext cx="8108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Taruskin: “Drama [and music] as court ritual”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649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57200"/>
            <a:ext cx="402394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6324601"/>
            <a:ext cx="571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Louis XIV (1638-1715; reigned 1643-1715): “Le </a:t>
            </a:r>
            <a:r>
              <a:rPr lang="en-US" dirty="0" err="1" smtClean="0"/>
              <a:t>roi</a:t>
            </a:r>
            <a:r>
              <a:rPr lang="en-US" dirty="0" smtClean="0"/>
              <a:t> </a:t>
            </a:r>
            <a:r>
              <a:rPr lang="en-US" dirty="0" err="1" smtClean="0"/>
              <a:t>soleil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1437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073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8400" y="6410036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Palace of Versailles (1660s, 1670s, 1680s)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9889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8844974" cy="40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433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314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01" y="367892"/>
            <a:ext cx="9144000" cy="6070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647159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Versailles – Hall of Mirrors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448664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60348"/>
            <a:ext cx="900176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260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590170" cy="632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145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1025071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043204"/>
            <a:ext cx="2706914" cy="38444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0600" y="152399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Jean-Baptiste Lully: Overture to </a:t>
            </a:r>
            <a:r>
              <a:rPr lang="en-US" sz="3200" b="1" i="1" dirty="0" err="1" smtClean="0">
                <a:solidFill>
                  <a:schemeClr val="bg1"/>
                </a:solidFill>
              </a:rPr>
              <a:t>Alceste</a:t>
            </a:r>
            <a:r>
              <a:rPr lang="en-US" sz="3200" b="1" dirty="0" smtClean="0">
                <a:solidFill>
                  <a:schemeClr val="bg1"/>
                </a:solidFill>
              </a:rPr>
              <a:t> (1674)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810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71062" cy="6115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8785" y="6307723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Versailles -- Chapel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717707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397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57200"/>
            <a:ext cx="402394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6324601"/>
            <a:ext cx="571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Louis XIV (1638-1715; reigned 1643-1715): “Le </a:t>
            </a:r>
            <a:r>
              <a:rPr lang="en-US" dirty="0" err="1" smtClean="0"/>
              <a:t>roi</a:t>
            </a:r>
            <a:r>
              <a:rPr lang="en-US" dirty="0" smtClean="0"/>
              <a:t> </a:t>
            </a:r>
            <a:r>
              <a:rPr lang="en-US" dirty="0" err="1" smtClean="0"/>
              <a:t>soleil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94764" y="2514600"/>
            <a:ext cx="190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“Glory”</a:t>
            </a:r>
          </a:p>
          <a:p>
            <a:endParaRPr lang="en-US" dirty="0"/>
          </a:p>
          <a:p>
            <a:r>
              <a:rPr lang="en-US" dirty="0" smtClean="0"/>
              <a:t>“Splendor”</a:t>
            </a:r>
          </a:p>
          <a:p>
            <a:endParaRPr lang="en-US" dirty="0"/>
          </a:p>
          <a:p>
            <a:r>
              <a:rPr lang="en-US" dirty="0" smtClean="0"/>
              <a:t>“Majesty”</a:t>
            </a:r>
          </a:p>
          <a:p>
            <a:endParaRPr lang="en-US" dirty="0"/>
          </a:p>
          <a:p>
            <a:r>
              <a:rPr lang="en-US" dirty="0" smtClean="0"/>
              <a:t>“Taste”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9464" y="110836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Watchwords of the Court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029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57200"/>
            <a:ext cx="402394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6324601"/>
            <a:ext cx="571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Louis XIV (1638-1715; reigned 1643-1715): “Le </a:t>
            </a:r>
            <a:r>
              <a:rPr lang="en-US" dirty="0" err="1" smtClean="0"/>
              <a:t>roi</a:t>
            </a:r>
            <a:r>
              <a:rPr lang="en-US" dirty="0" smtClean="0"/>
              <a:t> </a:t>
            </a:r>
            <a:r>
              <a:rPr lang="en-US" dirty="0" err="1" smtClean="0"/>
              <a:t>soleil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94764" y="2514600"/>
            <a:ext cx="190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“Glory”</a:t>
            </a:r>
          </a:p>
          <a:p>
            <a:endParaRPr lang="en-US" dirty="0"/>
          </a:p>
          <a:p>
            <a:r>
              <a:rPr lang="en-US" dirty="0" smtClean="0"/>
              <a:t>“Splendor”</a:t>
            </a:r>
          </a:p>
          <a:p>
            <a:endParaRPr lang="en-US" dirty="0"/>
          </a:p>
          <a:p>
            <a:r>
              <a:rPr lang="en-US" dirty="0" smtClean="0"/>
              <a:t>“Majesty”</a:t>
            </a:r>
          </a:p>
          <a:p>
            <a:endParaRPr lang="en-US" dirty="0"/>
          </a:p>
          <a:p>
            <a:r>
              <a:rPr lang="en-US" dirty="0" smtClean="0"/>
              <a:t>“Taste”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9464" y="110836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Watchwords of the Court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53596" y="4853833"/>
            <a:ext cx="2890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Centralization of Power</a:t>
            </a:r>
          </a:p>
        </p:txBody>
      </p:sp>
    </p:spTree>
    <p:extLst>
      <p:ext uri="{BB962C8B-B14F-4D97-AF65-F5344CB8AC3E}">
        <p14:creationId xmlns:p14="http://schemas.microsoft.com/office/powerpoint/2010/main" val="6304325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57200"/>
            <a:ext cx="402394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6324601"/>
            <a:ext cx="571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Louis XIV (1638-1715; reigned 1643-1715): “Le </a:t>
            </a:r>
            <a:r>
              <a:rPr lang="en-US" dirty="0" err="1" smtClean="0"/>
              <a:t>roi</a:t>
            </a:r>
            <a:r>
              <a:rPr lang="en-US" dirty="0" smtClean="0"/>
              <a:t> </a:t>
            </a:r>
            <a:r>
              <a:rPr lang="en-US" dirty="0" err="1" smtClean="0"/>
              <a:t>soleil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94764" y="2514600"/>
            <a:ext cx="190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“Glory”</a:t>
            </a:r>
          </a:p>
          <a:p>
            <a:endParaRPr lang="en-US" dirty="0"/>
          </a:p>
          <a:p>
            <a:r>
              <a:rPr lang="en-US" dirty="0" smtClean="0"/>
              <a:t>“Splendor”</a:t>
            </a:r>
          </a:p>
          <a:p>
            <a:endParaRPr lang="en-US" dirty="0"/>
          </a:p>
          <a:p>
            <a:r>
              <a:rPr lang="en-US" dirty="0" smtClean="0"/>
              <a:t>“Majesty”</a:t>
            </a:r>
          </a:p>
          <a:p>
            <a:endParaRPr lang="en-US" dirty="0"/>
          </a:p>
          <a:p>
            <a:r>
              <a:rPr lang="en-US" dirty="0" smtClean="0"/>
              <a:t>“Taste”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9464" y="110836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Watchwords of the Court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53596" y="4853833"/>
            <a:ext cx="2890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Centralization of Power</a:t>
            </a:r>
          </a:p>
          <a:p>
            <a:r>
              <a:rPr lang="en-US" dirty="0" smtClean="0"/>
              <a:t>Nationalization of the Arts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4325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01" y="367892"/>
            <a:ext cx="9144000" cy="6070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647159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Versailles – Hall of Mirrors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872" y="2655181"/>
            <a:ext cx="2682627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4632" y="367892"/>
            <a:ext cx="5657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    Lully, Chaconne from </a:t>
            </a:r>
            <a:r>
              <a:rPr lang="en-US" sz="2400" b="1" i="1" dirty="0" err="1">
                <a:solidFill>
                  <a:schemeClr val="bg1"/>
                </a:solidFill>
              </a:rPr>
              <a:t>Phaëton</a:t>
            </a:r>
            <a:r>
              <a:rPr lang="en-US" sz="2400" b="1" i="1" dirty="0"/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(1683)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416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01" y="367892"/>
            <a:ext cx="9144000" cy="6070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647159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Versailles – Hall of Mirrors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872" y="2655181"/>
            <a:ext cx="2682627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4632" y="367892"/>
            <a:ext cx="56573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    Lully, Chaconne from </a:t>
            </a:r>
            <a:r>
              <a:rPr lang="en-US" sz="2400" b="1" i="1" dirty="0" err="1">
                <a:solidFill>
                  <a:schemeClr val="bg1"/>
                </a:solidFill>
              </a:rPr>
              <a:t>Phaëton</a:t>
            </a:r>
            <a:r>
              <a:rPr lang="en-US" sz="2400" b="1" i="1" dirty="0"/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(1683)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Rich, thick, opulent, ceremonial, sensual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945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01" y="367892"/>
            <a:ext cx="9144000" cy="6070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647159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Versailles – Hall of Mirrors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872" y="2655181"/>
            <a:ext cx="2682627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4632" y="367892"/>
            <a:ext cx="5657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    Lully, Chaconne from </a:t>
            </a:r>
            <a:r>
              <a:rPr lang="en-US" sz="2400" b="1" i="1" dirty="0" err="1">
                <a:solidFill>
                  <a:schemeClr val="bg1"/>
                </a:solidFill>
              </a:rPr>
              <a:t>Phaëton</a:t>
            </a:r>
            <a:r>
              <a:rPr lang="en-US" sz="2400" b="1" i="1" dirty="0"/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(1683)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Rich, thick, opulent, ceremonial, sensual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Yet purposely artificial, ordered, “rational”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945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01" y="367892"/>
            <a:ext cx="9144000" cy="6070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647159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Versailles – Hall of Mirrors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872" y="2655181"/>
            <a:ext cx="2682627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4632" y="367892"/>
            <a:ext cx="56573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    Lully, Chaconne from </a:t>
            </a:r>
            <a:r>
              <a:rPr lang="en-US" sz="2400" b="1" i="1" dirty="0" err="1">
                <a:solidFill>
                  <a:schemeClr val="bg1"/>
                </a:solidFill>
              </a:rPr>
              <a:t>Phaëton</a:t>
            </a:r>
            <a:r>
              <a:rPr lang="en-US" sz="2400" b="1" i="1" dirty="0"/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(1683)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Rich, thick, opulent, ceremonial, sensual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Yet purposely artificial, ordered, “rational”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U</a:t>
            </a:r>
            <a:r>
              <a:rPr lang="en-US" b="1" dirty="0" smtClean="0">
                <a:solidFill>
                  <a:schemeClr val="bg1"/>
                </a:solidFill>
              </a:rPr>
              <a:t>nites “the splendid and the schematic”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945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1210655" y="3962400"/>
            <a:ext cx="2819399" cy="10846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14400" y="359306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French Baroque artifice: uniting “the splendid and the schematic”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654" y="5056069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Display objects of power and wealth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Opulent splendor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“</a:t>
            </a:r>
            <a:r>
              <a:rPr lang="en-US" dirty="0"/>
              <a:t>B</a:t>
            </a:r>
            <a:r>
              <a:rPr lang="en-US" dirty="0" smtClean="0"/>
              <a:t>aroque” decorative extravagance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Indulgent sensuousness of material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04799"/>
            <a:ext cx="4807722" cy="308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662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1025071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043204"/>
            <a:ext cx="2706914" cy="3844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897308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French orchestra, 24 strings disposed in 5 parts + woodwind doubling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152399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Jean-Baptiste Lully: Overture to </a:t>
            </a:r>
            <a:r>
              <a:rPr lang="en-US" sz="3200" b="1" i="1" dirty="0" err="1" smtClean="0">
                <a:solidFill>
                  <a:schemeClr val="bg1"/>
                </a:solidFill>
              </a:rPr>
              <a:t>Alceste</a:t>
            </a:r>
            <a:r>
              <a:rPr lang="en-US" sz="3200" b="1" dirty="0" smtClean="0">
                <a:solidFill>
                  <a:schemeClr val="bg1"/>
                </a:solidFill>
              </a:rPr>
              <a:t> (1674)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276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1210655" y="3962400"/>
            <a:ext cx="2819399" cy="10846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017235" y="3962400"/>
            <a:ext cx="2806581" cy="990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14400" y="359306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French Baroque artifice: uniting “the splendid and the schematic”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654" y="5056069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Display objects of power and wealth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Opulent splendor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“</a:t>
            </a:r>
            <a:r>
              <a:rPr lang="en-US" dirty="0"/>
              <a:t>B</a:t>
            </a:r>
            <a:r>
              <a:rPr lang="en-US" dirty="0" smtClean="0"/>
              <a:t>aroque” decorative extravagance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Indulgent sensuousness of material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51419" y="5026871"/>
            <a:ext cx="533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Measured, carefully contained, symmetrical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R</a:t>
            </a:r>
            <a:r>
              <a:rPr lang="en-US" dirty="0" smtClean="0"/>
              <a:t>egulated </a:t>
            </a:r>
            <a:r>
              <a:rPr lang="en-US" dirty="0"/>
              <a:t>by </a:t>
            </a:r>
            <a:r>
              <a:rPr lang="en-US" dirty="0" smtClean="0"/>
              <a:t>disciplines/rules; “rational”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Regulation as </a:t>
            </a:r>
            <a:r>
              <a:rPr lang="en-US" dirty="0" smtClean="0"/>
              <a:t>a sign of grand artifice/cultivation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Elegance, high polish, balance </a:t>
            </a:r>
          </a:p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04799"/>
            <a:ext cx="4807722" cy="308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517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ene descar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4162514" cy="41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5638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René </a:t>
            </a:r>
            <a:r>
              <a:rPr lang="en-US" dirty="0" smtClean="0"/>
              <a:t>Descartes (1596-1650)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74664" y="2286000"/>
            <a:ext cx="396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Discourse on Method </a:t>
            </a:r>
            <a:r>
              <a:rPr lang="en-US" dirty="0" smtClean="0"/>
              <a:t>(1637)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15000" y="2971800"/>
            <a:ext cx="2133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“je </a:t>
            </a:r>
            <a:r>
              <a:rPr lang="en-US" sz="1400" dirty="0" err="1"/>
              <a:t>pense</a:t>
            </a:r>
            <a:r>
              <a:rPr lang="en-US" sz="1400" dirty="0"/>
              <a:t>, </a:t>
            </a:r>
            <a:r>
              <a:rPr lang="en-US" sz="1400" dirty="0" err="1"/>
              <a:t>donc</a:t>
            </a:r>
            <a:r>
              <a:rPr lang="en-US" sz="1400" dirty="0"/>
              <a:t> je </a:t>
            </a:r>
            <a:r>
              <a:rPr lang="en-US" sz="1400" dirty="0" err="1"/>
              <a:t>suis</a:t>
            </a:r>
            <a:r>
              <a:rPr lang="en-US" sz="1400" dirty="0"/>
              <a:t>”</a:t>
            </a:r>
          </a:p>
          <a:p>
            <a:endParaRPr lang="en-US" sz="1400" dirty="0"/>
          </a:p>
          <a:p>
            <a:r>
              <a:rPr lang="en-US" sz="1400" dirty="0" smtClean="0"/>
              <a:t>[“Cogito</a:t>
            </a:r>
            <a:r>
              <a:rPr lang="en-US" sz="1400" dirty="0"/>
              <a:t>, ergo </a:t>
            </a:r>
            <a:r>
              <a:rPr lang="en-US" sz="1400" dirty="0" smtClean="0"/>
              <a:t>sum”]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10771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ene descar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4162514" cy="41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5638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René </a:t>
            </a:r>
            <a:r>
              <a:rPr lang="en-US" dirty="0" smtClean="0"/>
              <a:t>Descartes (1596-1650)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74664" y="2286000"/>
            <a:ext cx="396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Discourse on Method </a:t>
            </a:r>
            <a:r>
              <a:rPr lang="en-US" dirty="0" smtClean="0"/>
              <a:t>(1637)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15000" y="2971800"/>
            <a:ext cx="2133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“je </a:t>
            </a:r>
            <a:r>
              <a:rPr lang="en-US" sz="1400" dirty="0" err="1"/>
              <a:t>pense</a:t>
            </a:r>
            <a:r>
              <a:rPr lang="en-US" sz="1400" dirty="0"/>
              <a:t>, </a:t>
            </a:r>
            <a:r>
              <a:rPr lang="en-US" sz="1400" dirty="0" err="1"/>
              <a:t>donc</a:t>
            </a:r>
            <a:r>
              <a:rPr lang="en-US" sz="1400" dirty="0"/>
              <a:t> je </a:t>
            </a:r>
            <a:r>
              <a:rPr lang="en-US" sz="1400" dirty="0" err="1"/>
              <a:t>suis</a:t>
            </a:r>
            <a:r>
              <a:rPr lang="en-US" sz="1400" dirty="0"/>
              <a:t>”</a:t>
            </a:r>
          </a:p>
          <a:p>
            <a:endParaRPr lang="en-US" sz="1400" dirty="0"/>
          </a:p>
          <a:p>
            <a:r>
              <a:rPr lang="en-US" sz="1400" dirty="0" smtClean="0"/>
              <a:t>[“Cogito</a:t>
            </a:r>
            <a:r>
              <a:rPr lang="en-US" sz="1400" dirty="0"/>
              <a:t>, ergo </a:t>
            </a:r>
            <a:r>
              <a:rPr lang="en-US" sz="1400" dirty="0" smtClean="0"/>
              <a:t>sum”]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5029200" y="4043585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Les passions de </a:t>
            </a:r>
            <a:r>
              <a:rPr lang="en-US" i="1" dirty="0" err="1"/>
              <a:t>l’âme</a:t>
            </a:r>
            <a:r>
              <a:rPr lang="en-US" i="1" dirty="0"/>
              <a:t> </a:t>
            </a:r>
            <a:r>
              <a:rPr lang="en-US" dirty="0"/>
              <a:t>(1649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5249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7" y="1219200"/>
            <a:ext cx="2579077" cy="259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483" y="1191426"/>
            <a:ext cx="2435795" cy="259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48" y="606780"/>
            <a:ext cx="2535440" cy="3193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3635" y="249366"/>
            <a:ext cx="391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-Century French Literature, Drama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0775" y="396717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Pierre Corneille (1606-84)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581400" y="3938834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Jean Racine (1639-99)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362888" y="3946581"/>
            <a:ext cx="2112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“Molière” (1622-73)</a:t>
            </a:r>
          </a:p>
          <a:p>
            <a:r>
              <a:rPr lang="en-US" sz="1400" dirty="0" smtClean="0"/>
              <a:t>(Jean-Baptiste Poquelin)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66" y="4297024"/>
            <a:ext cx="1966880" cy="23415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86400" y="5467786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Boileau</a:t>
            </a:r>
            <a:r>
              <a:rPr lang="en-US" sz="1400" dirty="0"/>
              <a:t>, </a:t>
            </a:r>
            <a:r>
              <a:rPr lang="en-US" sz="1400" i="1" dirty="0" err="1"/>
              <a:t>L’art</a:t>
            </a:r>
            <a:r>
              <a:rPr lang="en-US" sz="1400" i="1" dirty="0"/>
              <a:t> </a:t>
            </a:r>
            <a:r>
              <a:rPr lang="en-US" sz="1400" i="1" dirty="0" err="1"/>
              <a:t>poétique</a:t>
            </a:r>
            <a:r>
              <a:rPr lang="en-US" sz="1400" dirty="0"/>
              <a:t> (1674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422276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01" y="367892"/>
            <a:ext cx="9144000" cy="6070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647159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Versailles – Hall of Mirrors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872" y="2655181"/>
            <a:ext cx="2682627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9214" y="367892"/>
            <a:ext cx="56573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Rich, thick, opulent, ceremonial, sensual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Yet purposely artificial, ordered, “rational”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U</a:t>
            </a:r>
            <a:r>
              <a:rPr lang="en-US" b="1" dirty="0" smtClean="0">
                <a:solidFill>
                  <a:schemeClr val="bg1"/>
                </a:solidFill>
              </a:rPr>
              <a:t>nites “the splendid and the schematic”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77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45" y="609597"/>
            <a:ext cx="3876675" cy="4867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920" y="764135"/>
            <a:ext cx="4015452" cy="47984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98398" y="6019800"/>
            <a:ext cx="30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Jean-Baptiste Lully (1632-87)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090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914400"/>
            <a:ext cx="6420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French Opera (</a:t>
            </a:r>
            <a:r>
              <a:rPr lang="en-US" dirty="0"/>
              <a:t>L</a:t>
            </a:r>
            <a:r>
              <a:rPr lang="en-US" dirty="0" smtClean="0"/>
              <a:t>ully)</a:t>
            </a:r>
          </a:p>
          <a:p>
            <a:pPr algn="ctr"/>
            <a:endParaRPr lang="en-US" dirty="0"/>
          </a:p>
          <a:p>
            <a:r>
              <a:rPr lang="en-US" dirty="0" smtClean="0"/>
              <a:t>Blended styles of recitative and aria </a:t>
            </a:r>
          </a:p>
          <a:p>
            <a:r>
              <a:rPr lang="en-US" dirty="0" smtClean="0"/>
              <a:t>          (distinctions less sharp than in Italian opera, 1650-1700)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AutoShape 2" descr="Image result for music common time symb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899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914400"/>
            <a:ext cx="64200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French Opera (</a:t>
            </a:r>
            <a:r>
              <a:rPr lang="en-US" dirty="0"/>
              <a:t>L</a:t>
            </a:r>
            <a:r>
              <a:rPr lang="en-US" dirty="0" smtClean="0"/>
              <a:t>ully)</a:t>
            </a:r>
          </a:p>
          <a:p>
            <a:pPr algn="ctr"/>
            <a:endParaRPr lang="en-US" dirty="0"/>
          </a:p>
          <a:p>
            <a:r>
              <a:rPr lang="en-US" dirty="0" smtClean="0"/>
              <a:t>Blended styles of recitative and aria </a:t>
            </a:r>
          </a:p>
          <a:p>
            <a:r>
              <a:rPr lang="en-US" dirty="0" smtClean="0"/>
              <a:t>          (distinctions less sharp than in Italian opera, 1650-1700)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French recitative: lyrical, supple, yet dramatic</a:t>
            </a:r>
          </a:p>
          <a:p>
            <a:r>
              <a:rPr lang="en-US" sz="1400" dirty="0" smtClean="0"/>
              <a:t>                     (Classic example: “</a:t>
            </a:r>
            <a:r>
              <a:rPr lang="en-US" sz="1400" dirty="0" err="1" smtClean="0"/>
              <a:t>Enfin</a:t>
            </a:r>
            <a:r>
              <a:rPr lang="en-US" sz="1400" dirty="0" smtClean="0"/>
              <a:t>, </a:t>
            </a:r>
            <a:r>
              <a:rPr lang="en-US" sz="1400" dirty="0" err="1" smtClean="0"/>
              <a:t>il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</a:t>
            </a:r>
            <a:r>
              <a:rPr lang="en-US" sz="1400" dirty="0" err="1" smtClean="0"/>
              <a:t>en</a:t>
            </a:r>
            <a:r>
              <a:rPr lang="en-US" sz="1400" dirty="0" smtClean="0"/>
              <a:t> ma puissance” from </a:t>
            </a:r>
            <a:r>
              <a:rPr lang="en-US" sz="1400" i="1" dirty="0" err="1" smtClean="0"/>
              <a:t>Armide</a:t>
            </a:r>
            <a:r>
              <a:rPr lang="en-US" sz="1400" i="1" dirty="0" smtClean="0"/>
              <a:t>,</a:t>
            </a:r>
            <a:r>
              <a:rPr lang="en-US" sz="1400" dirty="0" smtClean="0"/>
              <a:t>”</a:t>
            </a:r>
          </a:p>
          <a:p>
            <a:r>
              <a:rPr lang="en-US" sz="1400" dirty="0" smtClean="0"/>
              <a:t>                                                     Study Guides, p. 35c)</a:t>
            </a:r>
            <a:endParaRPr lang="en-US" sz="1400" dirty="0"/>
          </a:p>
        </p:txBody>
      </p:sp>
      <p:sp>
        <p:nvSpPr>
          <p:cNvPr id="5" name="AutoShape 2" descr="Image result for music common time symb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793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914400"/>
            <a:ext cx="64200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French Opera (</a:t>
            </a:r>
            <a:r>
              <a:rPr lang="en-US" dirty="0"/>
              <a:t>L</a:t>
            </a:r>
            <a:r>
              <a:rPr lang="en-US" dirty="0" smtClean="0"/>
              <a:t>ully)</a:t>
            </a:r>
          </a:p>
          <a:p>
            <a:pPr algn="ctr"/>
            <a:endParaRPr lang="en-US" dirty="0"/>
          </a:p>
          <a:p>
            <a:r>
              <a:rPr lang="en-US" dirty="0" smtClean="0"/>
              <a:t>Blended styles of recitative and aria </a:t>
            </a:r>
          </a:p>
          <a:p>
            <a:r>
              <a:rPr lang="en-US" dirty="0" smtClean="0"/>
              <a:t>          (distinctions less sharp than in Italian opera, 1650-1700)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French recitative: lyrical, supple, yet dramatic</a:t>
            </a:r>
          </a:p>
          <a:p>
            <a:r>
              <a:rPr lang="en-US" sz="1400" dirty="0" smtClean="0"/>
              <a:t>                     (Classic example: “</a:t>
            </a:r>
            <a:r>
              <a:rPr lang="en-US" sz="1400" dirty="0" err="1" smtClean="0"/>
              <a:t>Enfin</a:t>
            </a:r>
            <a:r>
              <a:rPr lang="en-US" sz="1400" dirty="0" smtClean="0"/>
              <a:t>, </a:t>
            </a:r>
            <a:r>
              <a:rPr lang="en-US" sz="1400" dirty="0" err="1" smtClean="0"/>
              <a:t>il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</a:t>
            </a:r>
            <a:r>
              <a:rPr lang="en-US" sz="1400" dirty="0" err="1" smtClean="0"/>
              <a:t>en</a:t>
            </a:r>
            <a:r>
              <a:rPr lang="en-US" sz="1400" dirty="0" smtClean="0"/>
              <a:t> ma puissance” from </a:t>
            </a:r>
            <a:r>
              <a:rPr lang="en-US" sz="1400" i="1" dirty="0" err="1" smtClean="0"/>
              <a:t>Armide</a:t>
            </a:r>
            <a:r>
              <a:rPr lang="en-US" sz="1400" i="1" dirty="0" smtClean="0"/>
              <a:t>,</a:t>
            </a:r>
            <a:r>
              <a:rPr lang="en-US" sz="1400" dirty="0" smtClean="0"/>
              <a:t>”</a:t>
            </a:r>
          </a:p>
          <a:p>
            <a:r>
              <a:rPr lang="en-US" sz="1400" dirty="0" smtClean="0"/>
              <a:t>                                                     Study Guides, p. 35c)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290985" y="3505200"/>
            <a:ext cx="518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Main accents of poetry on the downbeats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Flowing, lyrical, often-triadic lines (3rds, 4ths,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Delivery: decorative vocal ornamentation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(stylized French ornaments)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Fluctuating meters        ,  ¾   , etc.    </a:t>
            </a:r>
          </a:p>
        </p:txBody>
      </p:sp>
      <p:sp>
        <p:nvSpPr>
          <p:cNvPr id="5" name="AutoShape 2" descr="Image result for music common time symb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Image result for music common time symb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504" y="4533978"/>
            <a:ext cx="228458" cy="28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179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914400"/>
            <a:ext cx="64200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French Opera (</a:t>
            </a:r>
            <a:r>
              <a:rPr lang="en-US" dirty="0"/>
              <a:t>L</a:t>
            </a:r>
            <a:r>
              <a:rPr lang="en-US" dirty="0" smtClean="0"/>
              <a:t>ully)</a:t>
            </a:r>
          </a:p>
          <a:p>
            <a:pPr algn="ctr"/>
            <a:endParaRPr lang="en-US" dirty="0"/>
          </a:p>
          <a:p>
            <a:r>
              <a:rPr lang="en-US" dirty="0" smtClean="0"/>
              <a:t>Blended styles of recitative and aria </a:t>
            </a:r>
          </a:p>
          <a:p>
            <a:r>
              <a:rPr lang="en-US" dirty="0" smtClean="0"/>
              <a:t>          (distinctions less sharp than in Italian opera, 1650-1700)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French recitative: lyrical, supple, yet dramatic</a:t>
            </a:r>
          </a:p>
          <a:p>
            <a:r>
              <a:rPr lang="en-US" sz="1400" dirty="0" smtClean="0"/>
              <a:t>                     (Classic example: “</a:t>
            </a:r>
            <a:r>
              <a:rPr lang="en-US" sz="1400" dirty="0" err="1" smtClean="0"/>
              <a:t>Enfin</a:t>
            </a:r>
            <a:r>
              <a:rPr lang="en-US" sz="1400" dirty="0" smtClean="0"/>
              <a:t>, </a:t>
            </a:r>
            <a:r>
              <a:rPr lang="en-US" sz="1400" dirty="0" err="1" smtClean="0"/>
              <a:t>il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</a:t>
            </a:r>
            <a:r>
              <a:rPr lang="en-US" sz="1400" dirty="0" err="1" smtClean="0"/>
              <a:t>en</a:t>
            </a:r>
            <a:r>
              <a:rPr lang="en-US" sz="1400" dirty="0" smtClean="0"/>
              <a:t> ma puissance” from </a:t>
            </a:r>
            <a:r>
              <a:rPr lang="en-US" sz="1400" i="1" dirty="0" err="1" smtClean="0"/>
              <a:t>Armide</a:t>
            </a:r>
            <a:r>
              <a:rPr lang="en-US" sz="1400" i="1" dirty="0" smtClean="0"/>
              <a:t>,</a:t>
            </a:r>
            <a:r>
              <a:rPr lang="en-US" sz="1400" dirty="0" smtClean="0"/>
              <a:t>”</a:t>
            </a:r>
          </a:p>
          <a:p>
            <a:r>
              <a:rPr lang="en-US" sz="1400" dirty="0" smtClean="0"/>
              <a:t>                                                     Study Guides, p. 35c)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290985" y="3505200"/>
            <a:ext cx="518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Main accents of poetry on the downbeats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Flowing, lyrical, often-triadic lines (3rds, 4ths,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Delivery: decorative vocal ornamentation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(stylized French ornaments)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Fluctuating meters        ,  ¾   , etc.    </a:t>
            </a:r>
          </a:p>
        </p:txBody>
      </p:sp>
      <p:sp>
        <p:nvSpPr>
          <p:cNvPr id="5" name="AutoShape 2" descr="Image result for music common time symb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Image result for music common time symb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504" y="4533978"/>
            <a:ext cx="228458" cy="28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2432" y="5105399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Vocal (and instrumental) performance: highly stylized, decorative, ornamented (the “French manner” of singing and performing)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1793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1025071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043204"/>
            <a:ext cx="2706914" cy="3844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897308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French orchestra, 24 strings disposed in 5 parts + woodwind doubling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t</a:t>
            </a:r>
            <a:r>
              <a:rPr lang="en-US" sz="2000" b="1" dirty="0" smtClean="0">
                <a:solidFill>
                  <a:schemeClr val="bg1"/>
                </a:solidFill>
              </a:rPr>
              <a:t>one and style: majestic pomp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152399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Jean-Baptiste Lully: Overture to </a:t>
            </a:r>
            <a:r>
              <a:rPr lang="en-US" sz="3200" b="1" i="1" dirty="0" err="1" smtClean="0">
                <a:solidFill>
                  <a:schemeClr val="bg1"/>
                </a:solidFill>
              </a:rPr>
              <a:t>Alceste</a:t>
            </a:r>
            <a:r>
              <a:rPr lang="en-US" sz="3200" b="1" dirty="0" smtClean="0">
                <a:solidFill>
                  <a:schemeClr val="bg1"/>
                </a:solidFill>
              </a:rPr>
              <a:t> (1674)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276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914400"/>
            <a:ext cx="64200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French Opera (</a:t>
            </a:r>
            <a:r>
              <a:rPr lang="en-US" dirty="0"/>
              <a:t>L</a:t>
            </a:r>
            <a:r>
              <a:rPr lang="en-US" dirty="0" smtClean="0"/>
              <a:t>ully)</a:t>
            </a:r>
          </a:p>
          <a:p>
            <a:pPr algn="ctr"/>
            <a:endParaRPr lang="en-US" dirty="0"/>
          </a:p>
          <a:p>
            <a:r>
              <a:rPr lang="en-US" dirty="0" smtClean="0"/>
              <a:t>Blended styles of recitative and aria </a:t>
            </a:r>
          </a:p>
          <a:p>
            <a:r>
              <a:rPr lang="en-US" dirty="0" smtClean="0"/>
              <a:t>          (distinctions less sharp than in Italian opera, 1650-1700)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French recitative: lyrical, supple, yet dramatic</a:t>
            </a:r>
          </a:p>
          <a:p>
            <a:r>
              <a:rPr lang="en-US" sz="1400" dirty="0" smtClean="0"/>
              <a:t>                     (Classic example: “</a:t>
            </a:r>
            <a:r>
              <a:rPr lang="en-US" sz="1400" dirty="0" err="1" smtClean="0"/>
              <a:t>Enfin</a:t>
            </a:r>
            <a:r>
              <a:rPr lang="en-US" sz="1400" dirty="0" smtClean="0"/>
              <a:t>, </a:t>
            </a:r>
            <a:r>
              <a:rPr lang="en-US" sz="1400" dirty="0" err="1" smtClean="0"/>
              <a:t>il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</a:t>
            </a:r>
            <a:r>
              <a:rPr lang="en-US" sz="1400" dirty="0" err="1" smtClean="0"/>
              <a:t>en</a:t>
            </a:r>
            <a:r>
              <a:rPr lang="en-US" sz="1400" dirty="0" smtClean="0"/>
              <a:t> ma puissance” from </a:t>
            </a:r>
            <a:r>
              <a:rPr lang="en-US" sz="1400" i="1" dirty="0" err="1" smtClean="0"/>
              <a:t>Armide</a:t>
            </a:r>
            <a:r>
              <a:rPr lang="en-US" sz="1400" i="1" dirty="0" smtClean="0"/>
              <a:t>,</a:t>
            </a:r>
            <a:r>
              <a:rPr lang="en-US" sz="1400" dirty="0" smtClean="0"/>
              <a:t>”</a:t>
            </a:r>
          </a:p>
          <a:p>
            <a:r>
              <a:rPr lang="en-US" sz="1400" dirty="0" smtClean="0"/>
              <a:t>                                                     Study Guides, p. 35c)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290985" y="3505200"/>
            <a:ext cx="518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Main accents of poetry on the downbeats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Flowing, lyrical, often-triadic lines (3rds, 4ths,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Delivery: decorative vocal ornamentation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(stylized French ornaments)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Fluctuating meters        ,  ¾   , etc.    </a:t>
            </a:r>
          </a:p>
        </p:txBody>
      </p:sp>
      <p:sp>
        <p:nvSpPr>
          <p:cNvPr id="5" name="AutoShape 2" descr="Image result for music common time symb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Image result for music common time symb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504" y="4533978"/>
            <a:ext cx="228458" cy="28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86199" y="5939327"/>
            <a:ext cx="642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Much incorporation of stylized court dances and divertissements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32432" y="5105399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Vocal (and instrumental) performance: highly stylized, decorative, ornamented (the “French manner” of singing and performing)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33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20978"/>
            <a:ext cx="4431349" cy="61263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304801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Ballet de </a:t>
            </a:r>
            <a:r>
              <a:rPr lang="en-US" dirty="0" err="1" smtClean="0"/>
              <a:t>Cour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838200"/>
            <a:ext cx="3569651" cy="553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484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7400" y="163246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French Court Dances Include: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24600" y="2438400"/>
            <a:ext cx="213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Allemande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Courante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Sarabande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Gavotte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Bourée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Minuet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Passepied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Gigue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76" y="3631214"/>
            <a:ext cx="5181600" cy="3119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76" y="155449"/>
            <a:ext cx="5213647" cy="347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911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sepied a 4  (Musica Pacifica--Dance Examples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410198"/>
            <a:ext cx="8904706" cy="50049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8652" y="6017552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Passepied (</a:t>
            </a:r>
            <a:r>
              <a:rPr lang="en-US" dirty="0" err="1" smtClean="0"/>
              <a:t>Musica</a:t>
            </a:r>
            <a:r>
              <a:rPr lang="en-US" dirty="0" smtClean="0"/>
              <a:t> Pacifica)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399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votte (Musica Pacifica--Dance Examples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304800"/>
            <a:ext cx="8947785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603134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Gavotte (</a:t>
            </a:r>
            <a:r>
              <a:rPr lang="en-US" dirty="0" err="1" smtClean="0"/>
              <a:t>Musica</a:t>
            </a:r>
            <a:r>
              <a:rPr lang="en-US" dirty="0" smtClean="0"/>
              <a:t> Pacifica)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641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gue a 2 (Musica Pacifica--Dance Examples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229417"/>
            <a:ext cx="8867775" cy="49842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5928709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Gigue (</a:t>
            </a:r>
            <a:r>
              <a:rPr lang="en-US" dirty="0" err="1" smtClean="0"/>
              <a:t>Musica</a:t>
            </a:r>
            <a:r>
              <a:rPr lang="en-US" dirty="0" smtClean="0"/>
              <a:t> Pacifica)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921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4976" y="3795099"/>
            <a:ext cx="0" cy="10550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861176" y="3795099"/>
            <a:ext cx="0" cy="10479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84976" y="3414099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.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784976" y="3640377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.</a:t>
            </a:r>
            <a:endParaRPr lang="en-US" sz="72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217821" y="3787514"/>
            <a:ext cx="0" cy="10593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94021" y="3787514"/>
            <a:ext cx="0" cy="10593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17821" y="3480585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.</a:t>
            </a:r>
            <a:endParaRPr lang="en-US" sz="7200" dirty="0"/>
          </a:p>
        </p:txBody>
      </p:sp>
      <p:sp>
        <p:nvSpPr>
          <p:cNvPr id="9" name="TextBox 8"/>
          <p:cNvSpPr txBox="1"/>
          <p:nvPr/>
        </p:nvSpPr>
        <p:spPr>
          <a:xfrm>
            <a:off x="2217821" y="3635114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.</a:t>
            </a:r>
            <a:endParaRPr lang="en-US" sz="7200" dirty="0"/>
          </a:p>
        </p:txBody>
      </p:sp>
      <p:sp>
        <p:nvSpPr>
          <p:cNvPr id="10" name="TextBox 9"/>
          <p:cNvSpPr txBox="1"/>
          <p:nvPr/>
        </p:nvSpPr>
        <p:spPr>
          <a:xfrm>
            <a:off x="1836821" y="3485563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.</a:t>
            </a:r>
            <a:endParaRPr lang="en-US" sz="7200" dirty="0"/>
          </a:p>
        </p:txBody>
      </p:sp>
      <p:sp>
        <p:nvSpPr>
          <p:cNvPr id="11" name="TextBox 10"/>
          <p:cNvSpPr txBox="1"/>
          <p:nvPr/>
        </p:nvSpPr>
        <p:spPr>
          <a:xfrm>
            <a:off x="1564674" y="4913173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.</a:t>
            </a:r>
            <a:endParaRPr lang="en-US" sz="72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895681" y="3757720"/>
            <a:ext cx="0" cy="10467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971881" y="3757720"/>
            <a:ext cx="0" cy="10562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14681" y="3455769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.</a:t>
            </a:r>
            <a:endParaRPr lang="en-US" sz="7200" dirty="0"/>
          </a:p>
        </p:txBody>
      </p:sp>
      <p:sp>
        <p:nvSpPr>
          <p:cNvPr id="15" name="TextBox 14"/>
          <p:cNvSpPr txBox="1"/>
          <p:nvPr/>
        </p:nvSpPr>
        <p:spPr>
          <a:xfrm>
            <a:off x="4514681" y="3610298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.</a:t>
            </a:r>
            <a:endParaRPr lang="en-US" sz="7200" dirty="0"/>
          </a:p>
        </p:txBody>
      </p:sp>
      <p:sp>
        <p:nvSpPr>
          <p:cNvPr id="16" name="TextBox 15"/>
          <p:cNvSpPr txBox="1"/>
          <p:nvPr/>
        </p:nvSpPr>
        <p:spPr>
          <a:xfrm>
            <a:off x="1263540" y="4055761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3836181" y="4034351"/>
            <a:ext cx="1321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75021" y="4055761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</a:t>
            </a:r>
            <a:endParaRPr lang="en-US" sz="3600" dirty="0"/>
          </a:p>
        </p:txBody>
      </p:sp>
      <p:sp>
        <p:nvSpPr>
          <p:cNvPr id="24" name="Rectangle 23"/>
          <p:cNvSpPr/>
          <p:nvPr/>
        </p:nvSpPr>
        <p:spPr>
          <a:xfrm>
            <a:off x="3580873" y="3533200"/>
            <a:ext cx="3535112" cy="1594702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3490075" y="3739226"/>
            <a:ext cx="0" cy="10550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566275" y="3739226"/>
            <a:ext cx="0" cy="10479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490075" y="3434186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.</a:t>
            </a:r>
            <a:endParaRPr lang="en-US" sz="7200" dirty="0"/>
          </a:p>
        </p:txBody>
      </p:sp>
      <p:sp>
        <p:nvSpPr>
          <p:cNvPr id="31" name="TextBox 30"/>
          <p:cNvSpPr txBox="1"/>
          <p:nvPr/>
        </p:nvSpPr>
        <p:spPr>
          <a:xfrm>
            <a:off x="3490075" y="3620892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.</a:t>
            </a:r>
            <a:endParaRPr lang="en-US" sz="72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7115985" y="3834124"/>
            <a:ext cx="0" cy="10467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157574" y="4052419"/>
            <a:ext cx="2627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          </a:t>
            </a:r>
            <a:r>
              <a:rPr lang="en-US" sz="3600" dirty="0" err="1" smtClean="0"/>
              <a:t>D</a:t>
            </a:r>
            <a:r>
              <a:rPr lang="en-US" sz="3600" dirty="0" smtClean="0"/>
              <a:t>’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3092339" y="3455769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.</a:t>
            </a:r>
            <a:endParaRPr lang="en-US" sz="7200" dirty="0"/>
          </a:p>
        </p:txBody>
      </p:sp>
      <p:sp>
        <p:nvSpPr>
          <p:cNvPr id="48" name="TextBox 47"/>
          <p:cNvSpPr txBox="1"/>
          <p:nvPr/>
        </p:nvSpPr>
        <p:spPr>
          <a:xfrm>
            <a:off x="3092339" y="3620893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.</a:t>
            </a:r>
            <a:endParaRPr lang="en-US" sz="7200" dirty="0"/>
          </a:p>
        </p:txBody>
      </p:sp>
      <p:sp>
        <p:nvSpPr>
          <p:cNvPr id="49" name="TextBox 48"/>
          <p:cNvSpPr txBox="1"/>
          <p:nvPr/>
        </p:nvSpPr>
        <p:spPr>
          <a:xfrm>
            <a:off x="1013576" y="5029281"/>
            <a:ext cx="7069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 +  4                6  +  6                3  +  3             4  +  4            4  +  4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1089419" y="3441021"/>
            <a:ext cx="479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HC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2477399" y="3414099"/>
            <a:ext cx="479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HC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4415693" y="3419166"/>
            <a:ext cx="479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HC</a:t>
            </a:r>
            <a:endParaRPr lang="en-US" sz="1600" dirty="0"/>
          </a:p>
        </p:txBody>
      </p:sp>
      <p:sp>
        <p:nvSpPr>
          <p:cNvPr id="55" name="TextBox 54"/>
          <p:cNvSpPr txBox="1"/>
          <p:nvPr/>
        </p:nvSpPr>
        <p:spPr>
          <a:xfrm>
            <a:off x="1737833" y="3435034"/>
            <a:ext cx="479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HC</a:t>
            </a:r>
            <a:endParaRPr lang="en-US" sz="1600" dirty="0"/>
          </a:p>
        </p:txBody>
      </p:sp>
      <p:sp>
        <p:nvSpPr>
          <p:cNvPr id="57" name="TextBox 56"/>
          <p:cNvSpPr txBox="1"/>
          <p:nvPr/>
        </p:nvSpPr>
        <p:spPr>
          <a:xfrm>
            <a:off x="2952757" y="3404999"/>
            <a:ext cx="613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PAC</a:t>
            </a:r>
            <a:endParaRPr lang="en-US" sz="1600" dirty="0"/>
          </a:p>
        </p:txBody>
      </p:sp>
      <p:sp>
        <p:nvSpPr>
          <p:cNvPr id="58" name="TextBox 57"/>
          <p:cNvSpPr txBox="1"/>
          <p:nvPr/>
        </p:nvSpPr>
        <p:spPr>
          <a:xfrm>
            <a:off x="5923847" y="3400672"/>
            <a:ext cx="479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HC</a:t>
            </a:r>
            <a:endParaRPr lang="en-US" sz="1600" dirty="0"/>
          </a:p>
        </p:txBody>
      </p:sp>
      <p:sp>
        <p:nvSpPr>
          <p:cNvPr id="59" name="TextBox 58"/>
          <p:cNvSpPr txBox="1"/>
          <p:nvPr/>
        </p:nvSpPr>
        <p:spPr>
          <a:xfrm>
            <a:off x="6641686" y="3399787"/>
            <a:ext cx="613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PAC</a:t>
            </a:r>
            <a:endParaRPr lang="en-US" sz="1600" dirty="0"/>
          </a:p>
        </p:txBody>
      </p:sp>
      <p:sp>
        <p:nvSpPr>
          <p:cNvPr id="60" name="TextBox 59"/>
          <p:cNvSpPr txBox="1"/>
          <p:nvPr/>
        </p:nvSpPr>
        <p:spPr>
          <a:xfrm>
            <a:off x="7255204" y="4137951"/>
            <a:ext cx="1714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 capo (A &amp; B)</a:t>
            </a:r>
            <a:endParaRPr lang="en-US" dirty="0"/>
          </a:p>
        </p:txBody>
      </p:sp>
      <p:sp>
        <p:nvSpPr>
          <p:cNvPr id="61" name="Left Brace 60"/>
          <p:cNvSpPr/>
          <p:nvPr/>
        </p:nvSpPr>
        <p:spPr>
          <a:xfrm rot="16200000">
            <a:off x="4973345" y="3648556"/>
            <a:ext cx="663296" cy="3621988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4681495" y="5835787"/>
            <a:ext cx="13252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“Trio”</a:t>
            </a:r>
          </a:p>
          <a:p>
            <a:r>
              <a:rPr lang="en-US" sz="1400" dirty="0" smtClean="0"/>
              <a:t>(reduction to</a:t>
            </a:r>
          </a:p>
          <a:p>
            <a:r>
              <a:rPr lang="en-US" sz="1400" dirty="0" smtClean="0"/>
              <a:t>three voices)</a:t>
            </a:r>
            <a:endParaRPr lang="en-US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1743885" y="939545"/>
            <a:ext cx="563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Minuets from the Prologue to Lully’s </a:t>
            </a:r>
            <a:r>
              <a:rPr lang="en-US" i="1" dirty="0" err="1" smtClean="0"/>
              <a:t>Armide</a:t>
            </a:r>
            <a:r>
              <a:rPr lang="en-US" dirty="0" smtClean="0"/>
              <a:t> (1686)</a:t>
            </a:r>
            <a:endParaRPr lang="en-US" dirty="0"/>
          </a:p>
        </p:txBody>
      </p:sp>
      <p:sp>
        <p:nvSpPr>
          <p:cNvPr id="65" name="Right Brace 64"/>
          <p:cNvSpPr/>
          <p:nvPr/>
        </p:nvSpPr>
        <p:spPr>
          <a:xfrm rot="16200000">
            <a:off x="1813676" y="1447800"/>
            <a:ext cx="685800" cy="2590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Brace 65"/>
          <p:cNvSpPr/>
          <p:nvPr/>
        </p:nvSpPr>
        <p:spPr>
          <a:xfrm rot="16200000">
            <a:off x="5034729" y="1172384"/>
            <a:ext cx="685800" cy="314163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1451766" y="1988321"/>
            <a:ext cx="571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Minuet 1			          Minuet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2304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54" y="1600200"/>
            <a:ext cx="3027466" cy="3801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489466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“Patent” over the </a:t>
            </a:r>
            <a:r>
              <a:rPr lang="en-US" dirty="0" err="1" smtClean="0"/>
              <a:t>Académie</a:t>
            </a:r>
            <a:r>
              <a:rPr lang="en-US" dirty="0" smtClean="0"/>
              <a:t> </a:t>
            </a:r>
            <a:r>
              <a:rPr lang="en-US" dirty="0"/>
              <a:t>Royale de  </a:t>
            </a:r>
            <a:r>
              <a:rPr lang="en-US" dirty="0" err="1" smtClean="0"/>
              <a:t>Musique</a:t>
            </a:r>
            <a:r>
              <a:rPr lang="en-US" dirty="0" smtClean="0"/>
              <a:t> (1672)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79" y="1333500"/>
            <a:ext cx="2898622" cy="4116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4287" y="560653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Lully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26608" y="5605110"/>
            <a:ext cx="114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Louis XIV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4589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405" y="609600"/>
            <a:ext cx="3035894" cy="3627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77" y="893036"/>
            <a:ext cx="2761885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4752" y="431001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Jean-Baptiste Lully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779887" y="4283152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Philippe Quinault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09316" y="4800600"/>
            <a:ext cx="3715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Tragédie</a:t>
            </a:r>
            <a:r>
              <a:rPr lang="en-US" sz="1400" b="1" dirty="0" smtClean="0"/>
              <a:t> </a:t>
            </a:r>
            <a:r>
              <a:rPr lang="en-US" sz="1400" b="1" dirty="0" err="1"/>
              <a:t>en</a:t>
            </a:r>
            <a:r>
              <a:rPr lang="en-US" sz="1400" b="1" dirty="0"/>
              <a:t> </a:t>
            </a:r>
            <a:r>
              <a:rPr lang="en-US" sz="1400" b="1" dirty="0" err="1"/>
              <a:t>musique</a:t>
            </a:r>
            <a:r>
              <a:rPr lang="en-US" sz="1400" b="1" dirty="0"/>
              <a:t> </a:t>
            </a:r>
            <a:r>
              <a:rPr lang="en-US" sz="1400" dirty="0"/>
              <a:t>(</a:t>
            </a:r>
            <a:r>
              <a:rPr lang="en-US" sz="1400" b="1" dirty="0" err="1"/>
              <a:t>tragédie</a:t>
            </a:r>
            <a:r>
              <a:rPr lang="en-US" sz="1400" b="1" dirty="0"/>
              <a:t> </a:t>
            </a:r>
            <a:r>
              <a:rPr lang="en-US" sz="1400" b="1" dirty="0" err="1"/>
              <a:t>lyrique</a:t>
            </a:r>
            <a:r>
              <a:rPr lang="en-US" sz="1400" dirty="0" smtClean="0"/>
              <a:t>), e.g.,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/>
              <a:t>Cadmus et Hermione </a:t>
            </a:r>
            <a:r>
              <a:rPr lang="en-US" sz="1400" dirty="0" smtClean="0"/>
              <a:t>(1673)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err="1" smtClean="0"/>
              <a:t>Alceste</a:t>
            </a:r>
            <a:r>
              <a:rPr lang="en-US" sz="1400" i="1" dirty="0" smtClean="0"/>
              <a:t> </a:t>
            </a:r>
            <a:r>
              <a:rPr lang="en-US" sz="1400" dirty="0" smtClean="0"/>
              <a:t>(1674)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err="1" smtClean="0"/>
              <a:t>Atys</a:t>
            </a:r>
            <a:r>
              <a:rPr lang="en-US" sz="1400" i="1" dirty="0" smtClean="0"/>
              <a:t> </a:t>
            </a:r>
            <a:r>
              <a:rPr lang="en-US" sz="1400" dirty="0" smtClean="0"/>
              <a:t>(1676)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/>
              <a:t>Isis </a:t>
            </a:r>
            <a:r>
              <a:rPr lang="en-US" sz="1400" dirty="0" smtClean="0"/>
              <a:t>(1677)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err="1" smtClean="0"/>
              <a:t>Phaëton</a:t>
            </a:r>
            <a:r>
              <a:rPr lang="en-US" sz="1400" i="1" dirty="0" smtClean="0"/>
              <a:t> </a:t>
            </a:r>
            <a:r>
              <a:rPr lang="en-US" sz="1400" dirty="0" smtClean="0"/>
              <a:t>(1683)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err="1" smtClean="0"/>
              <a:t>Armide</a:t>
            </a:r>
            <a:r>
              <a:rPr lang="en-US" sz="1400" i="1" dirty="0" smtClean="0"/>
              <a:t> (1686)</a:t>
            </a:r>
            <a:endParaRPr lang="en-US" sz="1400" i="1" dirty="0"/>
          </a:p>
        </p:txBody>
      </p:sp>
      <p:sp>
        <p:nvSpPr>
          <p:cNvPr id="8" name="Rounded Rectangle 7"/>
          <p:cNvSpPr/>
          <p:nvPr/>
        </p:nvSpPr>
        <p:spPr>
          <a:xfrm>
            <a:off x="609600" y="4800600"/>
            <a:ext cx="36576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68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405" y="609600"/>
            <a:ext cx="3035894" cy="3627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77" y="893036"/>
            <a:ext cx="2761885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4752" y="431001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Jean-Baptiste Lully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779887" y="4283152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Philippe Quinault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09316" y="4800600"/>
            <a:ext cx="3715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Tragédie</a:t>
            </a:r>
            <a:r>
              <a:rPr lang="en-US" sz="1400" b="1" dirty="0" smtClean="0"/>
              <a:t> </a:t>
            </a:r>
            <a:r>
              <a:rPr lang="en-US" sz="1400" b="1" dirty="0" err="1"/>
              <a:t>en</a:t>
            </a:r>
            <a:r>
              <a:rPr lang="en-US" sz="1400" b="1" dirty="0"/>
              <a:t> </a:t>
            </a:r>
            <a:r>
              <a:rPr lang="en-US" sz="1400" b="1" dirty="0" err="1"/>
              <a:t>musique</a:t>
            </a:r>
            <a:r>
              <a:rPr lang="en-US" sz="1400" b="1" dirty="0"/>
              <a:t> </a:t>
            </a:r>
            <a:r>
              <a:rPr lang="en-US" sz="1400" dirty="0"/>
              <a:t>(</a:t>
            </a:r>
            <a:r>
              <a:rPr lang="en-US" sz="1400" b="1" dirty="0" err="1"/>
              <a:t>tragédie</a:t>
            </a:r>
            <a:r>
              <a:rPr lang="en-US" sz="1400" b="1" dirty="0"/>
              <a:t> </a:t>
            </a:r>
            <a:r>
              <a:rPr lang="en-US" sz="1400" b="1" dirty="0" err="1"/>
              <a:t>lyrique</a:t>
            </a:r>
            <a:r>
              <a:rPr lang="en-US" sz="1400" dirty="0" smtClean="0"/>
              <a:t>), e.g.,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/>
              <a:t>Cadmus et Hermione </a:t>
            </a:r>
            <a:r>
              <a:rPr lang="en-US" sz="1400" dirty="0" smtClean="0"/>
              <a:t>(1673)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err="1" smtClean="0"/>
              <a:t>Alceste</a:t>
            </a:r>
            <a:r>
              <a:rPr lang="en-US" sz="1400" i="1" dirty="0" smtClean="0"/>
              <a:t> </a:t>
            </a:r>
            <a:r>
              <a:rPr lang="en-US" sz="1400" dirty="0" smtClean="0"/>
              <a:t>(1674)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err="1" smtClean="0"/>
              <a:t>Atys</a:t>
            </a:r>
            <a:r>
              <a:rPr lang="en-US" sz="1400" i="1" dirty="0" smtClean="0"/>
              <a:t> </a:t>
            </a:r>
            <a:r>
              <a:rPr lang="en-US" sz="1400" dirty="0" smtClean="0"/>
              <a:t>(1676)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/>
              <a:t>Isis </a:t>
            </a:r>
            <a:r>
              <a:rPr lang="en-US" sz="1400" dirty="0" smtClean="0"/>
              <a:t>(1677)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err="1" smtClean="0"/>
              <a:t>Phaëton</a:t>
            </a:r>
            <a:r>
              <a:rPr lang="en-US" sz="1400" i="1" dirty="0" smtClean="0"/>
              <a:t> </a:t>
            </a:r>
            <a:r>
              <a:rPr lang="en-US" sz="1400" dirty="0" smtClean="0"/>
              <a:t>(1683)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err="1" smtClean="0"/>
              <a:t>Armide</a:t>
            </a:r>
            <a:r>
              <a:rPr lang="en-US" sz="1400" i="1" dirty="0" smtClean="0"/>
              <a:t> (1686)</a:t>
            </a:r>
            <a:endParaRPr lang="en-US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161244" y="4923711"/>
            <a:ext cx="3793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Overture, then, Prologue (addressed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to court), then 5 acts</a:t>
            </a:r>
          </a:p>
        </p:txBody>
      </p:sp>
    </p:spTree>
    <p:extLst>
      <p:ext uri="{BB962C8B-B14F-4D97-AF65-F5344CB8AC3E}">
        <p14:creationId xmlns:p14="http://schemas.microsoft.com/office/powerpoint/2010/main" val="11321163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1025071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043204"/>
            <a:ext cx="2706914" cy="3844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897308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French orchestra, 24 strings disposed in 5 parts + woodwind doubling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t</a:t>
            </a:r>
            <a:r>
              <a:rPr lang="en-US" sz="2000" b="1" dirty="0" smtClean="0">
                <a:solidFill>
                  <a:schemeClr val="bg1"/>
                </a:solidFill>
              </a:rPr>
              <a:t>one and style: majestic pomp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emphatic dotted rhythms (“</a:t>
            </a:r>
            <a:r>
              <a:rPr lang="en-US" sz="2000" b="1" dirty="0" err="1" smtClean="0">
                <a:solidFill>
                  <a:schemeClr val="bg1"/>
                </a:solidFill>
              </a:rPr>
              <a:t>overdotting</a:t>
            </a:r>
            <a:r>
              <a:rPr lang="en-US" sz="2000" b="1" dirty="0" smtClean="0">
                <a:solidFill>
                  <a:schemeClr val="bg1"/>
                </a:solidFill>
              </a:rPr>
              <a:t>”), ornaments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152399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Jean-Baptiste Lully: Overture to </a:t>
            </a:r>
            <a:r>
              <a:rPr lang="en-US" sz="3200" b="1" i="1" dirty="0" err="1" smtClean="0">
                <a:solidFill>
                  <a:schemeClr val="bg1"/>
                </a:solidFill>
              </a:rPr>
              <a:t>Alceste</a:t>
            </a:r>
            <a:r>
              <a:rPr lang="en-US" sz="3200" b="1" dirty="0" smtClean="0">
                <a:solidFill>
                  <a:schemeClr val="bg1"/>
                </a:solidFill>
              </a:rPr>
              <a:t> (1674)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276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405" y="609600"/>
            <a:ext cx="3035894" cy="3627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77" y="893036"/>
            <a:ext cx="2761885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4752" y="431001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Jean-Baptiste Lully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779887" y="4283152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Philippe Quinault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09316" y="4800600"/>
            <a:ext cx="3715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Tragédie</a:t>
            </a:r>
            <a:r>
              <a:rPr lang="en-US" sz="1400" b="1" dirty="0" smtClean="0"/>
              <a:t> </a:t>
            </a:r>
            <a:r>
              <a:rPr lang="en-US" sz="1400" b="1" dirty="0" err="1"/>
              <a:t>en</a:t>
            </a:r>
            <a:r>
              <a:rPr lang="en-US" sz="1400" b="1" dirty="0"/>
              <a:t> </a:t>
            </a:r>
            <a:r>
              <a:rPr lang="en-US" sz="1400" b="1" dirty="0" err="1"/>
              <a:t>musique</a:t>
            </a:r>
            <a:r>
              <a:rPr lang="en-US" sz="1400" b="1" dirty="0"/>
              <a:t> </a:t>
            </a:r>
            <a:r>
              <a:rPr lang="en-US" sz="1400" dirty="0"/>
              <a:t>(</a:t>
            </a:r>
            <a:r>
              <a:rPr lang="en-US" sz="1400" b="1" dirty="0" err="1"/>
              <a:t>tragédie</a:t>
            </a:r>
            <a:r>
              <a:rPr lang="en-US" sz="1400" b="1" dirty="0"/>
              <a:t> </a:t>
            </a:r>
            <a:r>
              <a:rPr lang="en-US" sz="1400" b="1" dirty="0" err="1"/>
              <a:t>lyrique</a:t>
            </a:r>
            <a:r>
              <a:rPr lang="en-US" sz="1400" dirty="0" smtClean="0"/>
              <a:t>), e.g.,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/>
              <a:t>Cadmus et Hermione </a:t>
            </a:r>
            <a:r>
              <a:rPr lang="en-US" sz="1400" dirty="0" smtClean="0"/>
              <a:t>(1673)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err="1" smtClean="0"/>
              <a:t>Alceste</a:t>
            </a:r>
            <a:r>
              <a:rPr lang="en-US" sz="1400" i="1" dirty="0" smtClean="0"/>
              <a:t> </a:t>
            </a:r>
            <a:r>
              <a:rPr lang="en-US" sz="1400" dirty="0" smtClean="0"/>
              <a:t>(1674)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err="1" smtClean="0"/>
              <a:t>Atys</a:t>
            </a:r>
            <a:r>
              <a:rPr lang="en-US" sz="1400" i="1" dirty="0" smtClean="0"/>
              <a:t> </a:t>
            </a:r>
            <a:r>
              <a:rPr lang="en-US" sz="1400" dirty="0" smtClean="0"/>
              <a:t>(1676)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/>
              <a:t>Isis </a:t>
            </a:r>
            <a:r>
              <a:rPr lang="en-US" sz="1400" dirty="0" smtClean="0"/>
              <a:t>(1677)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err="1" smtClean="0"/>
              <a:t>Phaëton</a:t>
            </a:r>
            <a:r>
              <a:rPr lang="en-US" sz="1400" i="1" dirty="0" smtClean="0"/>
              <a:t> </a:t>
            </a:r>
            <a:r>
              <a:rPr lang="en-US" sz="1400" dirty="0" smtClean="0"/>
              <a:t>(1683)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err="1" smtClean="0"/>
              <a:t>Armide</a:t>
            </a:r>
            <a:r>
              <a:rPr lang="en-US" sz="1400" i="1" dirty="0" smtClean="0"/>
              <a:t> (1686)</a:t>
            </a:r>
            <a:endParaRPr lang="en-US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161244" y="4923711"/>
            <a:ext cx="3793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Overture, then, Prologue (addressed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to court), then 5 acts</a:t>
            </a:r>
          </a:p>
          <a:p>
            <a:r>
              <a:rPr lang="en-US" sz="1600" dirty="0" smtClean="0"/>
              <a:t>Classical subject matter</a:t>
            </a:r>
          </a:p>
        </p:txBody>
      </p:sp>
    </p:spTree>
    <p:extLst>
      <p:ext uri="{BB962C8B-B14F-4D97-AF65-F5344CB8AC3E}">
        <p14:creationId xmlns:p14="http://schemas.microsoft.com/office/powerpoint/2010/main" val="11321163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405" y="609600"/>
            <a:ext cx="3035894" cy="3627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77" y="893036"/>
            <a:ext cx="2761885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4752" y="431001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Jean-Baptiste Lully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779887" y="4283152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Philippe Quinault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09316" y="4800600"/>
            <a:ext cx="3715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Tragédie</a:t>
            </a:r>
            <a:r>
              <a:rPr lang="en-US" sz="1400" b="1" dirty="0" smtClean="0"/>
              <a:t> </a:t>
            </a:r>
            <a:r>
              <a:rPr lang="en-US" sz="1400" b="1" dirty="0" err="1"/>
              <a:t>en</a:t>
            </a:r>
            <a:r>
              <a:rPr lang="en-US" sz="1400" b="1" dirty="0"/>
              <a:t> </a:t>
            </a:r>
            <a:r>
              <a:rPr lang="en-US" sz="1400" b="1" dirty="0" err="1"/>
              <a:t>musique</a:t>
            </a:r>
            <a:r>
              <a:rPr lang="en-US" sz="1400" b="1" dirty="0"/>
              <a:t> </a:t>
            </a:r>
            <a:r>
              <a:rPr lang="en-US" sz="1400" dirty="0"/>
              <a:t>(</a:t>
            </a:r>
            <a:r>
              <a:rPr lang="en-US" sz="1400" b="1" dirty="0" err="1"/>
              <a:t>tragédie</a:t>
            </a:r>
            <a:r>
              <a:rPr lang="en-US" sz="1400" b="1" dirty="0"/>
              <a:t> </a:t>
            </a:r>
            <a:r>
              <a:rPr lang="en-US" sz="1400" b="1" dirty="0" err="1"/>
              <a:t>lyrique</a:t>
            </a:r>
            <a:r>
              <a:rPr lang="en-US" sz="1400" dirty="0" smtClean="0"/>
              <a:t>), e.g.,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/>
              <a:t>Cadmus et Hermione </a:t>
            </a:r>
            <a:r>
              <a:rPr lang="en-US" sz="1400" dirty="0" smtClean="0"/>
              <a:t>(1673)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err="1" smtClean="0"/>
              <a:t>Alceste</a:t>
            </a:r>
            <a:r>
              <a:rPr lang="en-US" sz="1400" i="1" dirty="0" smtClean="0"/>
              <a:t> </a:t>
            </a:r>
            <a:r>
              <a:rPr lang="en-US" sz="1400" dirty="0" smtClean="0"/>
              <a:t>(1674)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err="1" smtClean="0"/>
              <a:t>Atys</a:t>
            </a:r>
            <a:r>
              <a:rPr lang="en-US" sz="1400" i="1" dirty="0" smtClean="0"/>
              <a:t> </a:t>
            </a:r>
            <a:r>
              <a:rPr lang="en-US" sz="1400" dirty="0" smtClean="0"/>
              <a:t>(1676)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/>
              <a:t>Isis </a:t>
            </a:r>
            <a:r>
              <a:rPr lang="en-US" sz="1400" dirty="0" smtClean="0"/>
              <a:t>(1677)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err="1" smtClean="0"/>
              <a:t>Phaëton</a:t>
            </a:r>
            <a:r>
              <a:rPr lang="en-US" sz="1400" i="1" dirty="0" smtClean="0"/>
              <a:t> </a:t>
            </a:r>
            <a:r>
              <a:rPr lang="en-US" sz="1400" dirty="0" smtClean="0"/>
              <a:t>(1683)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err="1" smtClean="0"/>
              <a:t>Armide</a:t>
            </a:r>
            <a:r>
              <a:rPr lang="en-US" sz="1400" i="1" dirty="0" smtClean="0"/>
              <a:t> (1686)</a:t>
            </a:r>
            <a:endParaRPr lang="en-US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161244" y="4923711"/>
            <a:ext cx="3793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Overture, then, Prologue (addressed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to court), then 5 acts</a:t>
            </a:r>
          </a:p>
          <a:p>
            <a:r>
              <a:rPr lang="en-US" sz="1600" dirty="0" smtClean="0"/>
              <a:t>Classical subject matter</a:t>
            </a:r>
          </a:p>
          <a:p>
            <a:r>
              <a:rPr lang="en-US" sz="1600" dirty="0" smtClean="0"/>
              <a:t>Tragic; serious</a:t>
            </a:r>
          </a:p>
        </p:txBody>
      </p:sp>
    </p:spTree>
    <p:extLst>
      <p:ext uri="{BB962C8B-B14F-4D97-AF65-F5344CB8AC3E}">
        <p14:creationId xmlns:p14="http://schemas.microsoft.com/office/powerpoint/2010/main" val="11321163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405" y="609600"/>
            <a:ext cx="3035894" cy="3627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77" y="893036"/>
            <a:ext cx="2761885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4752" y="431001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Jean-Baptiste Lully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779887" y="4283152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Philippe Quinault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09316" y="4800600"/>
            <a:ext cx="3715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Tragédie</a:t>
            </a:r>
            <a:r>
              <a:rPr lang="en-US" sz="1400" b="1" dirty="0" smtClean="0"/>
              <a:t> </a:t>
            </a:r>
            <a:r>
              <a:rPr lang="en-US" sz="1400" b="1" dirty="0" err="1"/>
              <a:t>en</a:t>
            </a:r>
            <a:r>
              <a:rPr lang="en-US" sz="1400" b="1" dirty="0"/>
              <a:t> </a:t>
            </a:r>
            <a:r>
              <a:rPr lang="en-US" sz="1400" b="1" dirty="0" err="1"/>
              <a:t>musique</a:t>
            </a:r>
            <a:r>
              <a:rPr lang="en-US" sz="1400" b="1" dirty="0"/>
              <a:t> </a:t>
            </a:r>
            <a:r>
              <a:rPr lang="en-US" sz="1400" dirty="0"/>
              <a:t>(</a:t>
            </a:r>
            <a:r>
              <a:rPr lang="en-US" sz="1400" b="1" dirty="0" err="1"/>
              <a:t>tragédie</a:t>
            </a:r>
            <a:r>
              <a:rPr lang="en-US" sz="1400" b="1" dirty="0"/>
              <a:t> </a:t>
            </a:r>
            <a:r>
              <a:rPr lang="en-US" sz="1400" b="1" dirty="0" err="1"/>
              <a:t>lyrique</a:t>
            </a:r>
            <a:r>
              <a:rPr lang="en-US" sz="1400" dirty="0" smtClean="0"/>
              <a:t>), e.g.,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/>
              <a:t>Cadmus et Hermione </a:t>
            </a:r>
            <a:r>
              <a:rPr lang="en-US" sz="1400" dirty="0" smtClean="0"/>
              <a:t>(1673)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err="1" smtClean="0"/>
              <a:t>Alceste</a:t>
            </a:r>
            <a:r>
              <a:rPr lang="en-US" sz="1400" i="1" dirty="0" smtClean="0"/>
              <a:t> </a:t>
            </a:r>
            <a:r>
              <a:rPr lang="en-US" sz="1400" dirty="0" smtClean="0"/>
              <a:t>(1674)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err="1" smtClean="0"/>
              <a:t>Atys</a:t>
            </a:r>
            <a:r>
              <a:rPr lang="en-US" sz="1400" i="1" dirty="0" smtClean="0"/>
              <a:t> </a:t>
            </a:r>
            <a:r>
              <a:rPr lang="en-US" sz="1400" dirty="0" smtClean="0"/>
              <a:t>(1676)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/>
              <a:t>Isis </a:t>
            </a:r>
            <a:r>
              <a:rPr lang="en-US" sz="1400" dirty="0" smtClean="0"/>
              <a:t>(1677)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err="1" smtClean="0"/>
              <a:t>Phaëton</a:t>
            </a:r>
            <a:r>
              <a:rPr lang="en-US" sz="1400" i="1" dirty="0" smtClean="0"/>
              <a:t> </a:t>
            </a:r>
            <a:r>
              <a:rPr lang="en-US" sz="1400" dirty="0" smtClean="0"/>
              <a:t>(1683)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err="1" smtClean="0"/>
              <a:t>Armide</a:t>
            </a:r>
            <a:r>
              <a:rPr lang="en-US" sz="1400" i="1" dirty="0" smtClean="0"/>
              <a:t> (1686)</a:t>
            </a:r>
            <a:endParaRPr lang="en-US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161244" y="4923711"/>
            <a:ext cx="3793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Overture, then, Prologue (addressed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to court), then 5 acts</a:t>
            </a:r>
          </a:p>
          <a:p>
            <a:r>
              <a:rPr lang="en-US" sz="1600" dirty="0" smtClean="0"/>
              <a:t>Classical subject matter</a:t>
            </a:r>
          </a:p>
          <a:p>
            <a:r>
              <a:rPr lang="en-US" sz="1600" dirty="0" smtClean="0"/>
              <a:t>Tragic; serious</a:t>
            </a:r>
          </a:p>
          <a:p>
            <a:r>
              <a:rPr lang="en-US" sz="1600" dirty="0" smtClean="0"/>
              <a:t>Grand spectacle (staging, “machines,”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dances, ballet, divertissements)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21163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4341"/>
            <a:ext cx="8839200" cy="63117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6462980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Alceste</a:t>
            </a:r>
            <a:r>
              <a:rPr lang="en-US" sz="1600" dirty="0" smtClean="0"/>
              <a:t> in the Versailles Marble Courtyard (1674)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162335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08774"/>
            <a:ext cx="4114800" cy="5606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6096001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 smtClean="0"/>
              <a:t>Armide</a:t>
            </a:r>
            <a:r>
              <a:rPr lang="en-US" sz="1600" dirty="0" smtClean="0"/>
              <a:t>, Staging of Act 5: </a:t>
            </a:r>
          </a:p>
          <a:p>
            <a:pPr algn="ctr"/>
            <a:r>
              <a:rPr lang="en-US" sz="1600" dirty="0" smtClean="0"/>
              <a:t>The Demons Destroy </a:t>
            </a:r>
            <a:r>
              <a:rPr lang="en-US" sz="1600" dirty="0" err="1" smtClean="0"/>
              <a:t>Armide’s</a:t>
            </a:r>
            <a:r>
              <a:rPr lang="en-US" sz="1600" dirty="0" smtClean="0"/>
              <a:t> Palace; </a:t>
            </a:r>
            <a:r>
              <a:rPr lang="en-US" sz="1600" dirty="0" err="1" smtClean="0"/>
              <a:t>Armide</a:t>
            </a:r>
            <a:r>
              <a:rPr lang="en-US" sz="1600" dirty="0" smtClean="0"/>
              <a:t> departs in a flying chariot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92576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37075"/>
            <a:ext cx="7474324" cy="495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59436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Armide</a:t>
            </a:r>
            <a:r>
              <a:rPr lang="en-US" dirty="0" smtClean="0"/>
              <a:t>, Costume Designs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722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lully armide passacail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75" y="994873"/>
            <a:ext cx="7213598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3048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“Grande </a:t>
            </a:r>
            <a:r>
              <a:rPr lang="en-US" dirty="0" err="1" smtClean="0"/>
              <a:t>passacaille</a:t>
            </a:r>
            <a:r>
              <a:rPr lang="en-US" dirty="0" smtClean="0"/>
              <a:t>” from Lully’s </a:t>
            </a:r>
            <a:r>
              <a:rPr lang="en-US" i="1" dirty="0" err="1" smtClean="0"/>
              <a:t>Armide</a:t>
            </a:r>
            <a:r>
              <a:rPr lang="en-US" dirty="0" smtClean="0"/>
              <a:t> (1686)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191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lully armide passacail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75" y="994873"/>
            <a:ext cx="7213598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2416" y="2286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“Grande </a:t>
            </a:r>
            <a:r>
              <a:rPr lang="en-US" dirty="0" err="1" smtClean="0"/>
              <a:t>passacaille</a:t>
            </a:r>
            <a:r>
              <a:rPr lang="en-US" dirty="0" smtClean="0"/>
              <a:t>” from Lully’s </a:t>
            </a:r>
            <a:r>
              <a:rPr lang="en-US" i="1" dirty="0" err="1" smtClean="0"/>
              <a:t>Armide</a:t>
            </a:r>
            <a:r>
              <a:rPr lang="en-US" dirty="0" smtClean="0"/>
              <a:t> (1686)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597932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Continuous variations over a repetitive, variable ground bass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0846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9144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Lully: Chaconne from </a:t>
            </a:r>
            <a:r>
              <a:rPr lang="en-US" i="1" dirty="0" err="1" smtClean="0"/>
              <a:t>Phaëton</a:t>
            </a:r>
            <a:r>
              <a:rPr lang="en-US" dirty="0" smtClean="0"/>
              <a:t> (1683)</a:t>
            </a:r>
            <a:endParaRPr lang="en-US" dirty="0"/>
          </a:p>
        </p:txBody>
      </p:sp>
      <p:pic>
        <p:nvPicPr>
          <p:cNvPr id="1026" name="Picture 2" descr="Image result for lully phae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872471" cy="413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5321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3048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Lully: Chaconne from </a:t>
            </a:r>
            <a:r>
              <a:rPr lang="en-US" i="1" dirty="0" err="1" smtClean="0"/>
              <a:t>Phaëton</a:t>
            </a:r>
            <a:r>
              <a:rPr lang="en-US" dirty="0" smtClean="0"/>
              <a:t> (1683)</a:t>
            </a:r>
            <a:endParaRPr lang="en-US" dirty="0"/>
          </a:p>
        </p:txBody>
      </p:sp>
      <p:pic>
        <p:nvPicPr>
          <p:cNvPr id="1026" name="Picture 2" descr="Image result for lully phae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01" y="2438400"/>
            <a:ext cx="8872471" cy="413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708324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Sectionalized: segmented into an ongoing chain of small units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585239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1025071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043204"/>
            <a:ext cx="2706914" cy="3844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897308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French orchestra, 24 strings disposed in 5 parts + woodwind doubling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t</a:t>
            </a:r>
            <a:r>
              <a:rPr lang="en-US" sz="2000" b="1" dirty="0" smtClean="0">
                <a:solidFill>
                  <a:schemeClr val="bg1"/>
                </a:solidFill>
              </a:rPr>
              <a:t>one and style: majestic pomp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emphatic dotted rhythms (“</a:t>
            </a:r>
            <a:r>
              <a:rPr lang="en-US" sz="2000" b="1" dirty="0" err="1" smtClean="0">
                <a:solidFill>
                  <a:schemeClr val="bg1"/>
                </a:solidFill>
              </a:rPr>
              <a:t>overdotting</a:t>
            </a:r>
            <a:r>
              <a:rPr lang="en-US" sz="2000" b="1" dirty="0" smtClean="0">
                <a:solidFill>
                  <a:schemeClr val="bg1"/>
                </a:solidFill>
              </a:rPr>
              <a:t>”), ornaments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152399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Jean-Baptiste Lully: Overture to </a:t>
            </a:r>
            <a:r>
              <a:rPr lang="en-US" sz="3200" b="1" i="1" dirty="0" err="1" smtClean="0">
                <a:solidFill>
                  <a:schemeClr val="bg1"/>
                </a:solidFill>
              </a:rPr>
              <a:t>Alceste</a:t>
            </a:r>
            <a:r>
              <a:rPr lang="en-US" sz="3200" b="1" dirty="0" smtClean="0">
                <a:solidFill>
                  <a:schemeClr val="bg1"/>
                </a:solidFill>
              </a:rPr>
              <a:t> (1674)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8400" y="2046718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CONCEPT—MUSICAL “TOPIC”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= conventionalized musical sign or symbol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64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3048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Lully: Chaconne from </a:t>
            </a:r>
            <a:r>
              <a:rPr lang="en-US" i="1" dirty="0" err="1" smtClean="0"/>
              <a:t>Phaëton</a:t>
            </a:r>
            <a:r>
              <a:rPr lang="en-US" dirty="0" smtClean="0"/>
              <a:t> (1683)</a:t>
            </a:r>
            <a:endParaRPr lang="en-US" dirty="0"/>
          </a:p>
        </p:txBody>
      </p:sp>
      <p:pic>
        <p:nvPicPr>
          <p:cNvPr id="1026" name="Picture 2" descr="Image result for lully phae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01" y="2438400"/>
            <a:ext cx="8872471" cy="413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708324"/>
            <a:ext cx="5659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Sectionalized: segmented into an ongoing chain of small units by: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0" y="1037894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</a:t>
            </a:r>
            <a:r>
              <a:rPr lang="en-US" sz="1400" dirty="0" smtClean="0"/>
              <a:t>hanging but interrelated bass patterns</a:t>
            </a:r>
          </a:p>
        </p:txBody>
      </p:sp>
    </p:spTree>
    <p:extLst>
      <p:ext uri="{BB962C8B-B14F-4D97-AF65-F5344CB8AC3E}">
        <p14:creationId xmlns:p14="http://schemas.microsoft.com/office/powerpoint/2010/main" val="3963532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3048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Lully: Chaconne from </a:t>
            </a:r>
            <a:r>
              <a:rPr lang="en-US" i="1" dirty="0" err="1" smtClean="0"/>
              <a:t>Phaëton</a:t>
            </a:r>
            <a:r>
              <a:rPr lang="en-US" dirty="0" smtClean="0"/>
              <a:t> (1683)</a:t>
            </a:r>
            <a:endParaRPr lang="en-US" dirty="0"/>
          </a:p>
        </p:txBody>
      </p:sp>
      <p:pic>
        <p:nvPicPr>
          <p:cNvPr id="1026" name="Picture 2" descr="Image result for lully phae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01" y="2438400"/>
            <a:ext cx="8872471" cy="413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708324"/>
            <a:ext cx="5659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Sectionalized: segmented into an ongoing chain of small units by: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0" y="1037894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</a:t>
            </a:r>
            <a:r>
              <a:rPr lang="en-US" sz="1400" dirty="0" smtClean="0"/>
              <a:t>hanging but interrelated bass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</a:t>
            </a:r>
            <a:r>
              <a:rPr lang="en-US" sz="1400" dirty="0" smtClean="0"/>
              <a:t>aired phrases above (</a:t>
            </a:r>
            <a:r>
              <a:rPr lang="en-US" sz="1400" i="1" dirty="0" smtClean="0"/>
              <a:t>doubles</a:t>
            </a:r>
            <a:r>
              <a:rPr lang="en-US" sz="1400" dirty="0" smtClean="0"/>
              <a:t>: aa, bb, cc, </a:t>
            </a:r>
            <a:r>
              <a:rPr lang="en-US" sz="1400" dirty="0" err="1" smtClean="0"/>
              <a:t>dd</a:t>
            </a:r>
            <a:r>
              <a:rPr lang="en-US" sz="1400" dirty="0" smtClean="0"/>
              <a:t>  . . . )</a:t>
            </a:r>
          </a:p>
        </p:txBody>
      </p:sp>
    </p:spTree>
    <p:extLst>
      <p:ext uri="{BB962C8B-B14F-4D97-AF65-F5344CB8AC3E}">
        <p14:creationId xmlns:p14="http://schemas.microsoft.com/office/powerpoint/2010/main" val="3963532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3048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Lully: Chaconne from </a:t>
            </a:r>
            <a:r>
              <a:rPr lang="en-US" i="1" dirty="0" err="1" smtClean="0"/>
              <a:t>Phaëton</a:t>
            </a:r>
            <a:r>
              <a:rPr lang="en-US" dirty="0" smtClean="0"/>
              <a:t> (1683)</a:t>
            </a:r>
            <a:endParaRPr lang="en-US" dirty="0"/>
          </a:p>
        </p:txBody>
      </p:sp>
      <p:pic>
        <p:nvPicPr>
          <p:cNvPr id="1026" name="Picture 2" descr="Image result for lully phae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01" y="2438400"/>
            <a:ext cx="8872471" cy="413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708324"/>
            <a:ext cx="5659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Sectionalized: segmented into an ongoing chain of small units by: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0" y="1037894"/>
            <a:ext cx="4267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</a:t>
            </a:r>
            <a:r>
              <a:rPr lang="en-US" sz="1400" dirty="0" smtClean="0"/>
              <a:t>hanging but interrelated bass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</a:t>
            </a:r>
            <a:r>
              <a:rPr lang="en-US" sz="1400" dirty="0" smtClean="0"/>
              <a:t>aired phrases above (</a:t>
            </a:r>
            <a:r>
              <a:rPr lang="en-US" sz="1400" i="1" dirty="0" smtClean="0"/>
              <a:t>doubles</a:t>
            </a:r>
            <a:r>
              <a:rPr lang="en-US" sz="1400" dirty="0" smtClean="0"/>
              <a:t>: aa, bb, cc, </a:t>
            </a:r>
            <a:r>
              <a:rPr lang="en-US" sz="1400" dirty="0" err="1" smtClean="0"/>
              <a:t>dd</a:t>
            </a:r>
            <a:r>
              <a:rPr lang="en-US" sz="1400" dirty="0" smtClean="0"/>
              <a:t>  . . .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</a:t>
            </a:r>
            <a:r>
              <a:rPr lang="en-US" sz="1400" dirty="0" smtClean="0"/>
              <a:t>eturns of certain upper-voice lines (qua refrains)</a:t>
            </a:r>
          </a:p>
        </p:txBody>
      </p:sp>
    </p:spTree>
    <p:extLst>
      <p:ext uri="{BB962C8B-B14F-4D97-AF65-F5344CB8AC3E}">
        <p14:creationId xmlns:p14="http://schemas.microsoft.com/office/powerpoint/2010/main" val="3963532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3048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Lully: Chaconne from </a:t>
            </a:r>
            <a:r>
              <a:rPr lang="en-US" i="1" dirty="0" err="1" smtClean="0"/>
              <a:t>Phaëton</a:t>
            </a:r>
            <a:r>
              <a:rPr lang="en-US" dirty="0" smtClean="0"/>
              <a:t> (1683)</a:t>
            </a:r>
            <a:endParaRPr lang="en-US" dirty="0"/>
          </a:p>
        </p:txBody>
      </p:sp>
      <p:pic>
        <p:nvPicPr>
          <p:cNvPr id="1026" name="Picture 2" descr="Image result for lully phae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01" y="2438400"/>
            <a:ext cx="8872471" cy="413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708324"/>
            <a:ext cx="5659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Sectionalized: segmented into an ongoing chain of small units by: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0" y="1037894"/>
            <a:ext cx="426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</a:t>
            </a:r>
            <a:r>
              <a:rPr lang="en-US" sz="1400" dirty="0" smtClean="0"/>
              <a:t>hanging but interrelated bass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</a:t>
            </a:r>
            <a:r>
              <a:rPr lang="en-US" sz="1400" dirty="0" smtClean="0"/>
              <a:t>aired phrases above (</a:t>
            </a:r>
            <a:r>
              <a:rPr lang="en-US" sz="1400" i="1" dirty="0" smtClean="0"/>
              <a:t>doubles</a:t>
            </a:r>
            <a:r>
              <a:rPr lang="en-US" sz="1400" dirty="0" smtClean="0"/>
              <a:t>: aa, bb, cc, </a:t>
            </a:r>
            <a:r>
              <a:rPr lang="en-US" sz="1400" dirty="0" err="1" smtClean="0"/>
              <a:t>dd</a:t>
            </a:r>
            <a:r>
              <a:rPr lang="en-US" sz="1400" dirty="0" smtClean="0"/>
              <a:t>  . . .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</a:t>
            </a:r>
            <a:r>
              <a:rPr lang="en-US" sz="1400" dirty="0" smtClean="0"/>
              <a:t>eturns of certain upper-voice lines (qua refrains)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</a:t>
            </a:r>
            <a:r>
              <a:rPr lang="en-US" sz="1400" dirty="0" smtClean="0"/>
              <a:t>ccasional variation of mode (major/minor)</a:t>
            </a:r>
          </a:p>
        </p:txBody>
      </p:sp>
    </p:spTree>
    <p:extLst>
      <p:ext uri="{BB962C8B-B14F-4D97-AF65-F5344CB8AC3E}">
        <p14:creationId xmlns:p14="http://schemas.microsoft.com/office/powerpoint/2010/main" val="3963532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3048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Lully: Chaconne from </a:t>
            </a:r>
            <a:r>
              <a:rPr lang="en-US" i="1" dirty="0" err="1" smtClean="0"/>
              <a:t>Phaëton</a:t>
            </a:r>
            <a:r>
              <a:rPr lang="en-US" dirty="0" smtClean="0"/>
              <a:t> (1683)</a:t>
            </a:r>
            <a:endParaRPr lang="en-US" dirty="0"/>
          </a:p>
        </p:txBody>
      </p:sp>
      <p:pic>
        <p:nvPicPr>
          <p:cNvPr id="1026" name="Picture 2" descr="Image result for lully phae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01" y="2438400"/>
            <a:ext cx="8872471" cy="413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708324"/>
            <a:ext cx="5659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Sectionalized: segmented into an ongoing chain of small units by: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0" y="1037894"/>
            <a:ext cx="4648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</a:t>
            </a:r>
            <a:r>
              <a:rPr lang="en-US" sz="1400" dirty="0" smtClean="0"/>
              <a:t>hanging but interrelated bass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</a:t>
            </a:r>
            <a:r>
              <a:rPr lang="en-US" sz="1400" dirty="0" smtClean="0"/>
              <a:t>aired phrases above (</a:t>
            </a:r>
            <a:r>
              <a:rPr lang="en-US" sz="1400" i="1" dirty="0" smtClean="0"/>
              <a:t>doubles</a:t>
            </a:r>
            <a:r>
              <a:rPr lang="en-US" sz="1400" dirty="0" smtClean="0"/>
              <a:t>: aa, bb, cc, </a:t>
            </a:r>
            <a:r>
              <a:rPr lang="en-US" sz="1400" dirty="0" err="1" smtClean="0"/>
              <a:t>dd</a:t>
            </a:r>
            <a:r>
              <a:rPr lang="en-US" sz="1400" dirty="0" smtClean="0"/>
              <a:t>  . . .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</a:t>
            </a:r>
            <a:r>
              <a:rPr lang="en-US" sz="1400" dirty="0" smtClean="0"/>
              <a:t>eturns of certain upper-voice lines (qua refrains)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</a:t>
            </a:r>
            <a:r>
              <a:rPr lang="en-US" sz="1400" dirty="0" smtClean="0"/>
              <a:t>ccasional variation of mode (major/minor)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</a:t>
            </a:r>
            <a:r>
              <a:rPr lang="en-US" sz="1400" dirty="0" smtClean="0"/>
              <a:t>ontrasting changes of instrumental color or dynamics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63532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lully armide passacail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75" y="994873"/>
            <a:ext cx="7213598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2416" y="2286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“Grande </a:t>
            </a:r>
            <a:r>
              <a:rPr lang="en-US" dirty="0" err="1" smtClean="0"/>
              <a:t>passacaille</a:t>
            </a:r>
            <a:r>
              <a:rPr lang="en-US" dirty="0" smtClean="0"/>
              <a:t>” from Lully’s </a:t>
            </a:r>
            <a:r>
              <a:rPr lang="en-US" i="1" dirty="0" err="1" smtClean="0"/>
              <a:t>Armide</a:t>
            </a:r>
            <a:r>
              <a:rPr lang="en-US" dirty="0" smtClean="0"/>
              <a:t> (1686)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597932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Continuous variations over a repetitive, variable ground bass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4053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2859993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[The following </a:t>
            </a:r>
            <a:r>
              <a:rPr lang="en-US" dirty="0" smtClean="0"/>
              <a:t>two slides </a:t>
            </a:r>
            <a:r>
              <a:rPr lang="en-US" dirty="0" smtClean="0"/>
              <a:t>were short video clips </a:t>
            </a:r>
            <a:r>
              <a:rPr lang="en-US" dirty="0" smtClean="0"/>
              <a:t>of performances of the “Grande </a:t>
            </a:r>
            <a:r>
              <a:rPr lang="en-US" dirty="0" err="1" smtClean="0"/>
              <a:t>passacaille</a:t>
            </a:r>
            <a:r>
              <a:rPr lang="en-US" dirty="0" smtClean="0"/>
              <a:t>” from Lully’s </a:t>
            </a:r>
            <a:r>
              <a:rPr lang="en-US" i="1" dirty="0" err="1" smtClean="0"/>
              <a:t>Armide</a:t>
            </a:r>
            <a:r>
              <a:rPr lang="en-US" dirty="0"/>
              <a:t>.</a:t>
            </a:r>
            <a:r>
              <a:rPr lang="en-US" dirty="0" smtClean="0"/>
              <a:t> They </a:t>
            </a:r>
            <a:r>
              <a:rPr lang="en-US" dirty="0" smtClean="0"/>
              <a:t>appear here only as pictures in order not to exceed </a:t>
            </a:r>
            <a:r>
              <a:rPr lang="en-US" dirty="0" err="1" smtClean="0"/>
              <a:t>uploadable</a:t>
            </a:r>
            <a:r>
              <a:rPr lang="en-US" dirty="0" smtClean="0"/>
              <a:t> file size.]</a:t>
            </a:r>
          </a:p>
        </p:txBody>
      </p:sp>
    </p:spTree>
    <p:extLst>
      <p:ext uri="{BB962C8B-B14F-4D97-AF65-F5344CB8AC3E}">
        <p14:creationId xmlns:p14="http://schemas.microsoft.com/office/powerpoint/2010/main" val="153560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371600"/>
            <a:ext cx="8915400" cy="50084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4975" y="554052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Excerpt: “Grande </a:t>
            </a:r>
            <a:r>
              <a:rPr lang="en-US" dirty="0" err="1" smtClean="0"/>
              <a:t>passacaille</a:t>
            </a:r>
            <a:r>
              <a:rPr lang="en-US" dirty="0" smtClean="0"/>
              <a:t>” from Lully’s </a:t>
            </a:r>
            <a:r>
              <a:rPr lang="en-US" i="1" dirty="0" err="1" smtClean="0"/>
              <a:t>Armide</a:t>
            </a:r>
            <a:r>
              <a:rPr lang="en-US" dirty="0" smtClean="0"/>
              <a:t> (1686)</a:t>
            </a:r>
          </a:p>
          <a:p>
            <a:pPr algn="ctr"/>
            <a:r>
              <a:rPr lang="en-US" dirty="0" smtClean="0"/>
              <a:t>(William Christie, Les Arts </a:t>
            </a:r>
            <a:r>
              <a:rPr lang="en-US" dirty="0" err="1" smtClean="0"/>
              <a:t>Florissants</a:t>
            </a:r>
            <a:r>
              <a:rPr lang="en-US" dirty="0" smtClean="0"/>
              <a:t>, 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98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8784404" cy="4941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4975" y="554052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Excerpt: “Grande </a:t>
            </a:r>
            <a:r>
              <a:rPr lang="en-US" dirty="0" err="1" smtClean="0"/>
              <a:t>passacaille</a:t>
            </a:r>
            <a:r>
              <a:rPr lang="en-US" dirty="0" smtClean="0"/>
              <a:t>” from Lully’s </a:t>
            </a:r>
            <a:r>
              <a:rPr lang="en-US" i="1" dirty="0" err="1" smtClean="0"/>
              <a:t>Armide</a:t>
            </a:r>
            <a:r>
              <a:rPr lang="en-US" dirty="0" smtClean="0"/>
              <a:t> (1686)</a:t>
            </a:r>
          </a:p>
          <a:p>
            <a:pPr algn="ctr"/>
            <a:r>
              <a:rPr lang="en-US" dirty="0" smtClean="0"/>
              <a:t>(Group: Les </a:t>
            </a:r>
            <a:r>
              <a:rPr lang="en-US" dirty="0" err="1" smtClean="0"/>
              <a:t>neveux</a:t>
            </a:r>
            <a:r>
              <a:rPr lang="en-US" dirty="0" smtClean="0"/>
              <a:t> de Rameau)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1025071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043204"/>
            <a:ext cx="2706914" cy="3844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897308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French orchestra, 24 strings disposed in 5 parts + woodwind doubling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t</a:t>
            </a:r>
            <a:r>
              <a:rPr lang="en-US" sz="2000" b="1" dirty="0" smtClean="0">
                <a:solidFill>
                  <a:schemeClr val="bg1"/>
                </a:solidFill>
              </a:rPr>
              <a:t>one and style: majestic pomp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emphatic dotted rhythms (“</a:t>
            </a:r>
            <a:r>
              <a:rPr lang="en-US" sz="2000" b="1" dirty="0" err="1" smtClean="0">
                <a:solidFill>
                  <a:schemeClr val="bg1"/>
                </a:solidFill>
              </a:rPr>
              <a:t>overdotting</a:t>
            </a:r>
            <a:r>
              <a:rPr lang="en-US" sz="2000" b="1" dirty="0" smtClean="0">
                <a:solidFill>
                  <a:schemeClr val="bg1"/>
                </a:solidFill>
              </a:rPr>
              <a:t>”), ornaments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French Overture: standard format or structural layout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152399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Jean-Baptiste Lully: Overture to </a:t>
            </a:r>
            <a:r>
              <a:rPr lang="en-US" sz="3200" b="1" i="1" dirty="0" err="1" smtClean="0">
                <a:solidFill>
                  <a:schemeClr val="bg1"/>
                </a:solidFill>
              </a:rPr>
              <a:t>Alceste</a:t>
            </a:r>
            <a:r>
              <a:rPr lang="en-US" sz="3200" b="1" dirty="0" smtClean="0">
                <a:solidFill>
                  <a:schemeClr val="bg1"/>
                </a:solidFill>
              </a:rPr>
              <a:t> (1674)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276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252528" y="5078892"/>
            <a:ext cx="0" cy="10550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2328728" y="5078892"/>
            <a:ext cx="0" cy="10479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52528" y="4697892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.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2252528" y="4924170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.</a:t>
            </a:r>
            <a:endParaRPr lang="en-US" sz="72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685373" y="5071307"/>
            <a:ext cx="0" cy="10593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761573" y="5071307"/>
            <a:ext cx="0" cy="10593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85373" y="4764378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.</a:t>
            </a:r>
            <a:endParaRPr lang="en-US" sz="7200" dirty="0"/>
          </a:p>
        </p:txBody>
      </p:sp>
      <p:sp>
        <p:nvSpPr>
          <p:cNvPr id="9" name="TextBox 8"/>
          <p:cNvSpPr txBox="1"/>
          <p:nvPr/>
        </p:nvSpPr>
        <p:spPr>
          <a:xfrm>
            <a:off x="3685373" y="4918907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.</a:t>
            </a:r>
            <a:endParaRPr lang="en-US" sz="7200" dirty="0"/>
          </a:p>
        </p:txBody>
      </p:sp>
      <p:sp>
        <p:nvSpPr>
          <p:cNvPr id="10" name="TextBox 9"/>
          <p:cNvSpPr txBox="1"/>
          <p:nvPr/>
        </p:nvSpPr>
        <p:spPr>
          <a:xfrm>
            <a:off x="3304373" y="4769356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.</a:t>
            </a:r>
            <a:endParaRPr lang="en-US" sz="7200" dirty="0"/>
          </a:p>
        </p:txBody>
      </p:sp>
      <p:sp>
        <p:nvSpPr>
          <p:cNvPr id="11" name="TextBox 10"/>
          <p:cNvSpPr txBox="1"/>
          <p:nvPr/>
        </p:nvSpPr>
        <p:spPr>
          <a:xfrm>
            <a:off x="3304373" y="4923885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.</a:t>
            </a:r>
            <a:endParaRPr lang="en-US" sz="72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657173" y="5077715"/>
            <a:ext cx="0" cy="10467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733373" y="5077715"/>
            <a:ext cx="0" cy="10562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76173" y="4775764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.</a:t>
            </a:r>
            <a:endParaRPr lang="en-US" sz="7200" dirty="0"/>
          </a:p>
        </p:txBody>
      </p:sp>
      <p:sp>
        <p:nvSpPr>
          <p:cNvPr id="15" name="TextBox 14"/>
          <p:cNvSpPr txBox="1"/>
          <p:nvPr/>
        </p:nvSpPr>
        <p:spPr>
          <a:xfrm>
            <a:off x="6276173" y="4930293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.</a:t>
            </a:r>
            <a:endParaRPr lang="en-US" sz="7200" dirty="0"/>
          </a:p>
        </p:txBody>
      </p:sp>
      <p:sp>
        <p:nvSpPr>
          <p:cNvPr id="16" name="TextBox 15"/>
          <p:cNvSpPr txBox="1"/>
          <p:nvPr/>
        </p:nvSpPr>
        <p:spPr>
          <a:xfrm>
            <a:off x="2731092" y="5339554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5303733" y="5318144"/>
            <a:ext cx="1321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 </a:t>
            </a:r>
            <a:r>
              <a:rPr lang="en-US" dirty="0" smtClean="0"/>
              <a:t>(or A’)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142573" y="5339554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</a:t>
            </a:r>
            <a:endParaRPr lang="en-US" sz="36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5348955" y="5158941"/>
            <a:ext cx="0" cy="89493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52528" y="6146035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dotted-rhythm,           lighter,                          return to </a:t>
            </a:r>
          </a:p>
          <a:p>
            <a:r>
              <a:rPr lang="en-US" sz="1400" dirty="0"/>
              <a:t>m</a:t>
            </a:r>
            <a:r>
              <a:rPr lang="en-US" sz="1400" dirty="0" smtClean="0"/>
              <a:t>ajesty, pomp            imitative                      original texture</a:t>
            </a:r>
            <a:endParaRPr lang="en-US" sz="1400" dirty="0"/>
          </a:p>
        </p:txBody>
      </p:sp>
      <p:sp>
        <p:nvSpPr>
          <p:cNvPr id="21" name="Arc 20"/>
          <p:cNvSpPr/>
          <p:nvPr/>
        </p:nvSpPr>
        <p:spPr>
          <a:xfrm>
            <a:off x="3073992" y="4858859"/>
            <a:ext cx="2501781" cy="600164"/>
          </a:xfrm>
          <a:prstGeom prst="arc">
            <a:avLst>
              <a:gd name="adj1" fmla="val 10945431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095712" y="4413121"/>
            <a:ext cx="251780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French Overture format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328728" y="4775764"/>
            <a:ext cx="1426436" cy="1912143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348955" y="4810744"/>
            <a:ext cx="1384418" cy="1877163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61573" y="4810743"/>
            <a:ext cx="1587382" cy="1858512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09" y="76200"/>
            <a:ext cx="6563527" cy="439117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385218" y="152399"/>
            <a:ext cx="634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Jean-Baptiste Lully: Overture to </a:t>
            </a:r>
            <a:r>
              <a:rPr lang="en-US" sz="2400" b="1" i="1" dirty="0" err="1" smtClean="0">
                <a:solidFill>
                  <a:schemeClr val="bg1"/>
                </a:solidFill>
              </a:rPr>
              <a:t>Alceste</a:t>
            </a:r>
            <a:r>
              <a:rPr lang="en-US" sz="2400" b="1" dirty="0" smtClean="0">
                <a:solidFill>
                  <a:schemeClr val="bg1"/>
                </a:solidFill>
              </a:rPr>
              <a:t> (1674)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604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1025071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043204"/>
            <a:ext cx="2706914" cy="3844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897308"/>
            <a:ext cx="8153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French orchestra, 24 strings disposed in 5 parts + woodwind doubling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t</a:t>
            </a:r>
            <a:r>
              <a:rPr lang="en-US" sz="2000" b="1" dirty="0" smtClean="0">
                <a:solidFill>
                  <a:schemeClr val="bg1"/>
                </a:solidFill>
              </a:rPr>
              <a:t>one and style: majestic pomp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emphatic dotted rhythms (“</a:t>
            </a:r>
            <a:r>
              <a:rPr lang="en-US" sz="2000" b="1" dirty="0" err="1" smtClean="0">
                <a:solidFill>
                  <a:schemeClr val="bg1"/>
                </a:solidFill>
              </a:rPr>
              <a:t>overdotting</a:t>
            </a:r>
            <a:r>
              <a:rPr lang="en-US" sz="2000" b="1" dirty="0" smtClean="0">
                <a:solidFill>
                  <a:schemeClr val="bg1"/>
                </a:solidFill>
              </a:rPr>
              <a:t>”), ornaments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French Overture: standard format or structural layout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152399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Jean-Baptiste Lully: Overture to </a:t>
            </a:r>
            <a:r>
              <a:rPr lang="en-US" sz="3200" b="1" i="1" dirty="0" err="1" smtClean="0">
                <a:solidFill>
                  <a:schemeClr val="bg1"/>
                </a:solidFill>
              </a:rPr>
              <a:t>Alceste</a:t>
            </a:r>
            <a:r>
              <a:rPr lang="en-US" sz="3200" b="1" dirty="0" smtClean="0">
                <a:solidFill>
                  <a:schemeClr val="bg1"/>
                </a:solidFill>
              </a:rPr>
              <a:t> (1674)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524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2120</Words>
  <Application>Microsoft Office PowerPoint</Application>
  <PresentationFormat>On-screen Show (4:3)</PresentationFormat>
  <Paragraphs>363</Paragraphs>
  <Slides>68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jah30</dc:creator>
  <cp:lastModifiedBy>Hepokoski, James</cp:lastModifiedBy>
  <cp:revision>128</cp:revision>
  <dcterms:created xsi:type="dcterms:W3CDTF">2015-09-07T13:34:51Z</dcterms:created>
  <dcterms:modified xsi:type="dcterms:W3CDTF">2019-02-14T15:21:13Z</dcterms:modified>
</cp:coreProperties>
</file>