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95" r:id="rId2"/>
    <p:sldId id="257" r:id="rId3"/>
    <p:sldId id="296" r:id="rId4"/>
    <p:sldId id="266" r:id="rId5"/>
    <p:sldId id="317" r:id="rId6"/>
    <p:sldId id="268" r:id="rId7"/>
    <p:sldId id="297" r:id="rId8"/>
    <p:sldId id="299" r:id="rId9"/>
    <p:sldId id="327" r:id="rId10"/>
    <p:sldId id="325" r:id="rId11"/>
    <p:sldId id="326" r:id="rId12"/>
    <p:sldId id="301" r:id="rId13"/>
    <p:sldId id="269" r:id="rId14"/>
    <p:sldId id="259" r:id="rId15"/>
    <p:sldId id="328" r:id="rId16"/>
    <p:sldId id="260" r:id="rId17"/>
    <p:sldId id="329" r:id="rId18"/>
    <p:sldId id="291" r:id="rId19"/>
    <p:sldId id="292" r:id="rId20"/>
    <p:sldId id="300" r:id="rId21"/>
    <p:sldId id="330" r:id="rId22"/>
    <p:sldId id="261" r:id="rId23"/>
    <p:sldId id="270" r:id="rId24"/>
    <p:sldId id="332" r:id="rId25"/>
    <p:sldId id="334" r:id="rId26"/>
    <p:sldId id="336" r:id="rId27"/>
    <p:sldId id="302" r:id="rId28"/>
    <p:sldId id="305" r:id="rId29"/>
    <p:sldId id="306" r:id="rId30"/>
    <p:sldId id="337" r:id="rId31"/>
    <p:sldId id="338" r:id="rId32"/>
    <p:sldId id="339" r:id="rId33"/>
    <p:sldId id="340" r:id="rId34"/>
    <p:sldId id="307" r:id="rId35"/>
    <p:sldId id="308" r:id="rId36"/>
    <p:sldId id="341" r:id="rId37"/>
    <p:sldId id="271" r:id="rId38"/>
    <p:sldId id="273" r:id="rId39"/>
    <p:sldId id="309" r:id="rId40"/>
    <p:sldId id="310" r:id="rId41"/>
    <p:sldId id="345" r:id="rId42"/>
    <p:sldId id="344" r:id="rId43"/>
    <p:sldId id="343" r:id="rId44"/>
    <p:sldId id="311" r:id="rId45"/>
    <p:sldId id="346" r:id="rId46"/>
    <p:sldId id="319" r:id="rId47"/>
    <p:sldId id="294" r:id="rId48"/>
    <p:sldId id="320" r:id="rId49"/>
    <p:sldId id="321" r:id="rId50"/>
    <p:sldId id="322" r:id="rId51"/>
    <p:sldId id="324" r:id="rId52"/>
    <p:sldId id="275" r:id="rId53"/>
    <p:sldId id="264" r:id="rId54"/>
    <p:sldId id="276" r:id="rId55"/>
    <p:sldId id="313" r:id="rId56"/>
    <p:sldId id="265" r:id="rId57"/>
    <p:sldId id="277" r:id="rId58"/>
    <p:sldId id="347" r:id="rId59"/>
    <p:sldId id="348" r:id="rId60"/>
    <p:sldId id="280" r:id="rId61"/>
    <p:sldId id="349" r:id="rId62"/>
    <p:sldId id="314" r:id="rId63"/>
    <p:sldId id="315" r:id="rId64"/>
    <p:sldId id="316" r:id="rId65"/>
    <p:sldId id="28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D33A-04EC-40D5-BE88-9424B93C8D6A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24D0A-3D2E-4686-A389-5A6E19282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2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1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2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4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5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0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5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5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6A166-7A49-4DD4-82AA-659014A802B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C2A5-C187-424A-B233-61C91B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5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838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Seventeenth-Century Sacred Vocal  Genres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54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Oratorio –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Non-staged, third-person retelling of a Biblical or other sacred narrative.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Accompaniment: basso continuo, sometimes augmented with other instruments.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Proceeds in successive sections or parts:</a:t>
            </a:r>
          </a:p>
          <a:p>
            <a:endParaRPr lang="en-US" dirty="0" smtClean="0"/>
          </a:p>
          <a:p>
            <a:r>
              <a:rPr lang="en-US" dirty="0" smtClean="0"/>
              <a:t>	Recitative (the story proper), interspersed with:</a:t>
            </a:r>
          </a:p>
          <a:p>
            <a:endParaRPr lang="en-US" dirty="0" smtClean="0"/>
          </a:p>
          <a:p>
            <a:r>
              <a:rPr lang="en-US" dirty="0" smtClean="0"/>
              <a:t>	Set pieces for solo singer(s) (personifying protagonists)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7628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Oratorio –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Non-staged, third-person retelling of a Biblical or other sacred narrative.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Accompaniment: basso continuo, sometimes augmented with other instruments.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Proceeds in successive sections or parts:</a:t>
            </a:r>
          </a:p>
          <a:p>
            <a:endParaRPr lang="en-US" dirty="0" smtClean="0"/>
          </a:p>
          <a:p>
            <a:r>
              <a:rPr lang="en-US" dirty="0" smtClean="0"/>
              <a:t>	Recitative (the story proper), interspersed with:</a:t>
            </a:r>
          </a:p>
          <a:p>
            <a:endParaRPr lang="en-US" dirty="0" smtClean="0"/>
          </a:p>
          <a:p>
            <a:r>
              <a:rPr lang="en-US" dirty="0" smtClean="0"/>
              <a:t>	Set pieces for solo singer(s) (personifying protagonists)</a:t>
            </a:r>
          </a:p>
          <a:p>
            <a:endParaRPr lang="en-US" dirty="0" smtClean="0"/>
          </a:p>
          <a:p>
            <a:r>
              <a:rPr lang="en-US" dirty="0" smtClean="0"/>
              <a:t>	Choruses (commentary, reaction)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7628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Oratorio –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Non-staged, third-person retelling of a Biblical or other sacred narrative.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Accompaniment: basso continuo, sometimes augmented with other instruments.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Proceeds in successive sections or parts:</a:t>
            </a:r>
          </a:p>
          <a:p>
            <a:endParaRPr lang="en-US" dirty="0" smtClean="0"/>
          </a:p>
          <a:p>
            <a:r>
              <a:rPr lang="en-US" dirty="0" smtClean="0"/>
              <a:t>	Recitative (the story proper), interspersed with:</a:t>
            </a:r>
          </a:p>
          <a:p>
            <a:endParaRPr lang="en-US" dirty="0" smtClean="0"/>
          </a:p>
          <a:p>
            <a:r>
              <a:rPr lang="en-US" dirty="0" smtClean="0"/>
              <a:t>	Set pieces for solo singer(s) (personifying protagonists)</a:t>
            </a:r>
          </a:p>
          <a:p>
            <a:endParaRPr lang="en-US" dirty="0" smtClean="0"/>
          </a:p>
          <a:p>
            <a:r>
              <a:rPr lang="en-US" dirty="0" smtClean="0"/>
              <a:t>	Choruses </a:t>
            </a:r>
            <a:r>
              <a:rPr lang="en-US" dirty="0"/>
              <a:t>(commentary, reaction)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27105" y="1423753"/>
            <a:ext cx="788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(a sacred alternative to secular opera, especially during the Lenten season, when performing opera was forbidden) 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29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Oratorio –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Non-staged, third-person retelling of a Biblical or other sacred narrative.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Accompaniment: basso continuo, sometimes augmented with other instruments.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Proceeds in successive sections or parts:</a:t>
            </a:r>
          </a:p>
          <a:p>
            <a:endParaRPr lang="en-US" dirty="0" smtClean="0"/>
          </a:p>
          <a:p>
            <a:r>
              <a:rPr lang="en-US" dirty="0" smtClean="0"/>
              <a:t>	Recitative (the story proper), interspersed with:</a:t>
            </a:r>
          </a:p>
          <a:p>
            <a:endParaRPr lang="en-US" dirty="0" smtClean="0"/>
          </a:p>
          <a:p>
            <a:r>
              <a:rPr lang="en-US" dirty="0" smtClean="0"/>
              <a:t>	Set pieces for solo singer(s) (personifying protagonists)</a:t>
            </a:r>
          </a:p>
          <a:p>
            <a:endParaRPr lang="en-US" dirty="0" smtClean="0"/>
          </a:p>
          <a:p>
            <a:r>
              <a:rPr lang="en-US" dirty="0" smtClean="0"/>
              <a:t>	Choruses </a:t>
            </a:r>
            <a:r>
              <a:rPr lang="en-US" dirty="0"/>
              <a:t>(commentary, reaction)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66800" y="5889477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example: Giacomo </a:t>
            </a:r>
            <a:r>
              <a:rPr lang="en-US" dirty="0" err="1" smtClean="0">
                <a:solidFill>
                  <a:srgbClr val="FF0000"/>
                </a:solidFill>
              </a:rPr>
              <a:t>Carissimi’s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Jephte</a:t>
            </a:r>
            <a:r>
              <a:rPr lang="en-US" dirty="0" smtClean="0">
                <a:solidFill>
                  <a:srgbClr val="FF0000"/>
                </a:solidFill>
              </a:rPr>
              <a:t> [comp. before June 1648]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105" y="1423753"/>
            <a:ext cx="788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(a sacred alternative to secular opera, especially during the Lenten season, when performing opera was forbidden) 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55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Origins of the word “oratorio”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41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49" y="300528"/>
            <a:ext cx="4469322" cy="3347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5910" y="3781694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Rome, </a:t>
            </a:r>
            <a:r>
              <a:rPr lang="en-US" sz="1400" dirty="0" err="1" smtClean="0"/>
              <a:t>Congregazione</a:t>
            </a:r>
            <a:r>
              <a:rPr lang="en-US" sz="1400" dirty="0" smtClean="0"/>
              <a:t> </a:t>
            </a:r>
            <a:r>
              <a:rPr lang="en-US" sz="1400" dirty="0" err="1" smtClean="0"/>
              <a:t>dell’Oratorio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91000"/>
            <a:ext cx="333375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722506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161394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St. Filippo </a:t>
            </a:r>
            <a:r>
              <a:rPr lang="en-US" sz="1400" dirty="0" err="1" smtClean="0"/>
              <a:t>Neri</a:t>
            </a:r>
            <a:r>
              <a:rPr lang="en-US" sz="1400" dirty="0" smtClean="0"/>
              <a:t> (1515-95)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27965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Origins of the word “oratorio”</a:t>
            </a:r>
          </a:p>
          <a:p>
            <a:pPr algn="ctr"/>
            <a:r>
              <a:rPr lang="en-US" sz="1400" dirty="0" smtClean="0"/>
              <a:t>= a prayer hall for devotional exercises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6451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1781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Mid-17</a:t>
            </a:r>
            <a:r>
              <a:rPr lang="en-US" baseline="30000" dirty="0" smtClean="0"/>
              <a:t>th</a:t>
            </a:r>
            <a:r>
              <a:rPr lang="en-US" dirty="0" smtClean="0"/>
              <a:t>-Century Italian Oratorio: Two Types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4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Oratorio </a:t>
            </a:r>
            <a:r>
              <a:rPr lang="en-US" dirty="0" err="1" smtClean="0"/>
              <a:t>Volgare</a:t>
            </a:r>
            <a:r>
              <a:rPr lang="en-US" dirty="0" smtClean="0"/>
              <a:t>			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09800" y="2438400"/>
            <a:ext cx="1905000" cy="2209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5017532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Italian texts			     	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poetic			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7998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1781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Mid-17</a:t>
            </a:r>
            <a:r>
              <a:rPr lang="en-US" baseline="30000" dirty="0" smtClean="0"/>
              <a:t>th</a:t>
            </a:r>
            <a:r>
              <a:rPr lang="en-US" dirty="0" smtClean="0"/>
              <a:t>-Century Italian Oratorio: Two Types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4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Oratorio </a:t>
            </a:r>
            <a:r>
              <a:rPr lang="en-US" dirty="0" err="1" smtClean="0"/>
              <a:t>Volgare</a:t>
            </a:r>
            <a:r>
              <a:rPr lang="en-US" dirty="0" smtClean="0"/>
              <a:t>			       Oratorio Latino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09800" y="2438400"/>
            <a:ext cx="1905000" cy="2209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14800" y="2438400"/>
            <a:ext cx="1981200" cy="213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52600" y="5017532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Italian texts			     	        Latin texts</a:t>
            </a:r>
          </a:p>
          <a:p>
            <a:r>
              <a:rPr lang="en-US" sz="1200" dirty="0" smtClean="0"/>
              <a:t>   </a:t>
            </a:r>
            <a:r>
              <a:rPr lang="en-US" sz="1200" dirty="0" smtClean="0"/>
              <a:t>poetic</a:t>
            </a:r>
            <a:r>
              <a:rPr lang="en-US" sz="1200" dirty="0"/>
              <a:t>	</a:t>
            </a:r>
            <a:r>
              <a:rPr lang="en-US" sz="1200" dirty="0" smtClean="0"/>
              <a:t>			           prose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6489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18" y="54186"/>
            <a:ext cx="6335282" cy="6335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1249" y="639210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Bernini: The Ecstasy of St. Theresa (1640s)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29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7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400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Bernini: Interior of St. Peter’s Basilica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99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6149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 Baroque Vocal Genres, 1600-1670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4384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Secular</a:t>
            </a:r>
          </a:p>
          <a:p>
            <a:endParaRPr lang="en-US" dirty="0"/>
          </a:p>
          <a:p>
            <a:r>
              <a:rPr lang="en-US" dirty="0" smtClean="0"/>
              <a:t>	“Monodies” (Solo Madrigal, Air)</a:t>
            </a:r>
          </a:p>
          <a:p>
            <a:r>
              <a:rPr lang="en-US" dirty="0"/>
              <a:t>	</a:t>
            </a:r>
            <a:r>
              <a:rPr lang="en-US" dirty="0" smtClean="0"/>
              <a:t>Continuo Madrigal (</a:t>
            </a:r>
            <a:r>
              <a:rPr lang="en-US" dirty="0" err="1" smtClean="0"/>
              <a:t>Concertato</a:t>
            </a:r>
            <a:r>
              <a:rPr lang="en-US" dirty="0" smtClean="0"/>
              <a:t> Madrigal)</a:t>
            </a:r>
          </a:p>
          <a:p>
            <a:r>
              <a:rPr lang="en-US" dirty="0"/>
              <a:t>	</a:t>
            </a:r>
            <a:r>
              <a:rPr lang="en-US" dirty="0" smtClean="0"/>
              <a:t>Early “opera”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38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17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1781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Mid-17</a:t>
            </a:r>
            <a:r>
              <a:rPr lang="en-US" baseline="30000" dirty="0" smtClean="0"/>
              <a:t>th</a:t>
            </a:r>
            <a:r>
              <a:rPr lang="en-US" dirty="0" smtClean="0"/>
              <a:t>-Century Italian Oratorio: Two Types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4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Oratorio </a:t>
            </a:r>
            <a:r>
              <a:rPr lang="en-US" dirty="0" err="1" smtClean="0"/>
              <a:t>Volgare</a:t>
            </a:r>
            <a:r>
              <a:rPr lang="en-US" dirty="0" smtClean="0"/>
              <a:t>			       Oratorio Latino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09800" y="2438400"/>
            <a:ext cx="1905000" cy="2209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14800" y="2438400"/>
            <a:ext cx="1981200" cy="213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52600" y="5017532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Italian texts			     	        Latin texts</a:t>
            </a:r>
          </a:p>
          <a:p>
            <a:r>
              <a:rPr lang="en-US" sz="1200" dirty="0" smtClean="0"/>
              <a:t>     poetic</a:t>
            </a:r>
            <a:r>
              <a:rPr lang="en-US" sz="1200" dirty="0"/>
              <a:t>	</a:t>
            </a:r>
            <a:r>
              <a:rPr lang="en-US" sz="1200" dirty="0" smtClean="0"/>
              <a:t>			           prose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 rot="19733699">
            <a:off x="5377257" y="4137280"/>
            <a:ext cx="1742285" cy="1707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63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1905"/>
            <a:ext cx="3524250" cy="422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79" y="1600200"/>
            <a:ext cx="4724400" cy="3192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547785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Rome, </a:t>
            </a:r>
            <a:r>
              <a:rPr lang="en-US" dirty="0" err="1" smtClean="0"/>
              <a:t>Collegio</a:t>
            </a:r>
            <a:r>
              <a:rPr lang="en-US" dirty="0" smtClean="0"/>
              <a:t> </a:t>
            </a:r>
            <a:r>
              <a:rPr lang="en-US" dirty="0" err="1" smtClean="0"/>
              <a:t>Germanico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4579" y="546930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Giacomo </a:t>
            </a:r>
            <a:r>
              <a:rPr lang="en-US" dirty="0" err="1" smtClean="0"/>
              <a:t>Carissimi</a:t>
            </a:r>
            <a:r>
              <a:rPr lang="en-US" dirty="0" smtClean="0"/>
              <a:t> (1605-1674)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0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579" y="546930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Giacomo </a:t>
            </a:r>
            <a:r>
              <a:rPr lang="en-US" dirty="0" err="1" smtClean="0"/>
              <a:t>Carissimi</a:t>
            </a:r>
            <a:r>
              <a:rPr lang="en-US" dirty="0" smtClean="0"/>
              <a:t> (1605-1674)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1905"/>
            <a:ext cx="3524250" cy="422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0505" y="13716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(Latin-Text) </a:t>
            </a:r>
            <a:r>
              <a:rPr lang="en-US" dirty="0"/>
              <a:t>O</a:t>
            </a:r>
            <a:r>
              <a:rPr lang="en-US" dirty="0" smtClean="0"/>
              <a:t>ratorios </a:t>
            </a:r>
            <a:r>
              <a:rPr lang="en-US" dirty="0"/>
              <a:t>I</a:t>
            </a:r>
            <a:r>
              <a:rPr lang="en-US" dirty="0" smtClean="0"/>
              <a:t>nclude: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Baltazar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Ezekiel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Universal Flood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Jephte</a:t>
            </a:r>
            <a:r>
              <a:rPr lang="en-US" dirty="0" smtClean="0"/>
              <a:t> [before June 1648]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Last Judgment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Judgment of Solomon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10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579" y="546930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Giacomo </a:t>
            </a:r>
            <a:r>
              <a:rPr lang="en-US" dirty="0" err="1" smtClean="0"/>
              <a:t>Carissimi</a:t>
            </a:r>
            <a:r>
              <a:rPr lang="en-US" dirty="0" smtClean="0"/>
              <a:t> (1605-1674)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1905"/>
            <a:ext cx="3524250" cy="422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0505" y="13716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(Latin-Text) </a:t>
            </a:r>
            <a:r>
              <a:rPr lang="en-US" dirty="0"/>
              <a:t>O</a:t>
            </a:r>
            <a:r>
              <a:rPr lang="en-US" dirty="0" smtClean="0"/>
              <a:t>ratorios </a:t>
            </a:r>
            <a:r>
              <a:rPr lang="en-US" dirty="0"/>
              <a:t>I</a:t>
            </a:r>
            <a:r>
              <a:rPr lang="en-US" dirty="0" smtClean="0"/>
              <a:t>nclude: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Baltazar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Ezekiel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Universal Flood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Jephte</a:t>
            </a:r>
            <a:r>
              <a:rPr lang="en-US" dirty="0" smtClean="0"/>
              <a:t> [before June 1648]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Last Judgment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Judgment of Solomon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4403064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All are narrated paraphrases of Biblical texts.</a:t>
            </a:r>
          </a:p>
          <a:p>
            <a:endParaRPr lang="en-US" sz="1400" dirty="0"/>
          </a:p>
          <a:p>
            <a:r>
              <a:rPr lang="en-US" sz="1400" dirty="0" smtClean="0"/>
              <a:t>       The musical settings include: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narrator (“</a:t>
            </a:r>
            <a:r>
              <a:rPr lang="en-US" sz="1400" dirty="0" err="1" smtClean="0"/>
              <a:t>historicus</a:t>
            </a:r>
            <a:r>
              <a:rPr lang="en-US" sz="14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one or more vocal soloists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chorus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small instrumental ensemble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4306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579" y="546930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Giacomo </a:t>
            </a:r>
            <a:r>
              <a:rPr lang="en-US" dirty="0" err="1" smtClean="0"/>
              <a:t>Carissimi</a:t>
            </a:r>
            <a:r>
              <a:rPr lang="en-US" dirty="0" smtClean="0"/>
              <a:t> (1605-1674)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1905"/>
            <a:ext cx="3524250" cy="422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0505" y="13716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(Latin-Text) </a:t>
            </a:r>
            <a:r>
              <a:rPr lang="en-US" dirty="0"/>
              <a:t>O</a:t>
            </a:r>
            <a:r>
              <a:rPr lang="en-US" dirty="0" smtClean="0"/>
              <a:t>ratorios </a:t>
            </a:r>
            <a:r>
              <a:rPr lang="en-US" dirty="0"/>
              <a:t>I</a:t>
            </a:r>
            <a:r>
              <a:rPr lang="en-US" dirty="0" smtClean="0"/>
              <a:t>nclude: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Baltazar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Ezekiel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Universal Flood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Jephte</a:t>
            </a:r>
            <a:r>
              <a:rPr lang="en-US" dirty="0" smtClean="0"/>
              <a:t> [before June 1648]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Last Judgment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Judgment of Solomon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4403064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All are narrated paraphrases of Biblical texts.</a:t>
            </a:r>
          </a:p>
          <a:p>
            <a:endParaRPr lang="en-US" sz="1400" dirty="0"/>
          </a:p>
          <a:p>
            <a:r>
              <a:rPr lang="en-US" sz="1400" dirty="0" smtClean="0"/>
              <a:t>       The musical setting includes: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narrator (“</a:t>
            </a:r>
            <a:r>
              <a:rPr lang="en-US" sz="1400" dirty="0" err="1" smtClean="0"/>
              <a:t>historicus</a:t>
            </a:r>
            <a:r>
              <a:rPr lang="en-US" sz="14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one or more vocal soloists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chorus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small instrumental ensemble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4918105" y="3044055"/>
            <a:ext cx="3276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4579" y="621894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Solo arioso for soprano, “</a:t>
            </a:r>
            <a:r>
              <a:rPr lang="en-US" dirty="0" err="1" smtClean="0">
                <a:solidFill>
                  <a:srgbClr val="FF0000"/>
                </a:solidFill>
              </a:rPr>
              <a:t>Plorate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colles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52800" y="3233487"/>
            <a:ext cx="1699189" cy="30911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93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579" y="546930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Giacomo </a:t>
            </a:r>
            <a:r>
              <a:rPr lang="en-US" dirty="0" err="1" smtClean="0"/>
              <a:t>Carissimi</a:t>
            </a:r>
            <a:r>
              <a:rPr lang="en-US" dirty="0" smtClean="0"/>
              <a:t> (1605-1674)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1905"/>
            <a:ext cx="3524250" cy="422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0505" y="13716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(Latin-Text) </a:t>
            </a:r>
            <a:r>
              <a:rPr lang="en-US" dirty="0"/>
              <a:t>O</a:t>
            </a:r>
            <a:r>
              <a:rPr lang="en-US" dirty="0" smtClean="0"/>
              <a:t>ratorios </a:t>
            </a:r>
            <a:r>
              <a:rPr lang="en-US" dirty="0"/>
              <a:t>I</a:t>
            </a:r>
            <a:r>
              <a:rPr lang="en-US" dirty="0" smtClean="0"/>
              <a:t>nclude: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Baltazar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Ezekiel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Universal Flood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Jephte</a:t>
            </a:r>
            <a:r>
              <a:rPr lang="en-US" dirty="0" smtClean="0"/>
              <a:t> [before June 1648]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Last Judgment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Judgment of Solomon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4403064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All are narrated paraphrases of Biblical texts.</a:t>
            </a:r>
          </a:p>
          <a:p>
            <a:endParaRPr lang="en-US" sz="1400" dirty="0"/>
          </a:p>
          <a:p>
            <a:r>
              <a:rPr lang="en-US" sz="1400" dirty="0" smtClean="0"/>
              <a:t>       The musical setting includes: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narrator (“</a:t>
            </a:r>
            <a:r>
              <a:rPr lang="en-US" sz="1400" dirty="0" err="1" smtClean="0"/>
              <a:t>historicus</a:t>
            </a:r>
            <a:r>
              <a:rPr lang="en-US" sz="14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one or more vocal soloists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chorus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small instrumental ensemble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4918105" y="3044055"/>
            <a:ext cx="3276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4578" y="6218946"/>
            <a:ext cx="783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Solo arioso for soprano, “</a:t>
            </a:r>
            <a:r>
              <a:rPr lang="en-US" dirty="0" err="1" smtClean="0">
                <a:solidFill>
                  <a:srgbClr val="FF0000"/>
                </a:solidFill>
              </a:rPr>
              <a:t>Plorate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colles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sz="1400" dirty="0" smtClean="0">
                <a:solidFill>
                  <a:srgbClr val="FF0000"/>
                </a:solidFill>
              </a:rPr>
              <a:t>(increasing importance of the spotlighted “set piece”)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52800" y="3233487"/>
            <a:ext cx="1699189" cy="30911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180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16744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Carissimi</a:t>
            </a:r>
            <a:r>
              <a:rPr lang="en-US" dirty="0" smtClean="0"/>
              <a:t>, </a:t>
            </a:r>
            <a:r>
              <a:rPr lang="en-US" i="1" dirty="0" err="1" smtClean="0"/>
              <a:t>Jephte</a:t>
            </a:r>
            <a:r>
              <a:rPr lang="en-US" dirty="0" smtClean="0"/>
              <a:t> </a:t>
            </a:r>
            <a:r>
              <a:rPr lang="en-US" dirty="0"/>
              <a:t>[before June </a:t>
            </a:r>
            <a:r>
              <a:rPr lang="en-US" dirty="0" smtClean="0"/>
              <a:t>1648]: from the story in Judges 11:29-38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33510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37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16744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Carissimi</a:t>
            </a:r>
            <a:r>
              <a:rPr lang="en-US" dirty="0" smtClean="0"/>
              <a:t>, </a:t>
            </a:r>
            <a:r>
              <a:rPr lang="en-US" i="1" dirty="0" err="1" smtClean="0"/>
              <a:t>Jephte</a:t>
            </a:r>
            <a:r>
              <a:rPr lang="en-US" dirty="0" smtClean="0"/>
              <a:t> </a:t>
            </a:r>
            <a:r>
              <a:rPr lang="en-US" dirty="0"/>
              <a:t>[before June </a:t>
            </a:r>
            <a:r>
              <a:rPr lang="en-US" dirty="0" smtClean="0"/>
              <a:t>1648]: from the story in Judges 11:29-38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27" y="914400"/>
            <a:ext cx="710237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17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16744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Carissimi</a:t>
            </a:r>
            <a:r>
              <a:rPr lang="en-US" dirty="0" smtClean="0"/>
              <a:t>, </a:t>
            </a:r>
            <a:r>
              <a:rPr lang="en-US" i="1" dirty="0" err="1" smtClean="0"/>
              <a:t>Jephte</a:t>
            </a:r>
            <a:r>
              <a:rPr lang="en-US" dirty="0" smtClean="0"/>
              <a:t> </a:t>
            </a:r>
            <a:r>
              <a:rPr lang="en-US" dirty="0"/>
              <a:t>[before June </a:t>
            </a:r>
            <a:r>
              <a:rPr lang="en-US" dirty="0" smtClean="0"/>
              <a:t>1648]: from the story in Judges 11:29-38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96" y="1371600"/>
            <a:ext cx="3657600" cy="4987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6" y="1371600"/>
            <a:ext cx="3215849" cy="5216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207" y="98375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Solo arioso, “</a:t>
            </a:r>
            <a:r>
              <a:rPr lang="en-US" dirty="0" err="1" smtClean="0">
                <a:solidFill>
                  <a:srgbClr val="FF0000"/>
                </a:solidFill>
              </a:rPr>
              <a:t>Plorate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colles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17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6149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 Baroque Vocal Genres, 1600-1670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438400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Secular</a:t>
            </a:r>
          </a:p>
          <a:p>
            <a:endParaRPr lang="en-US" dirty="0"/>
          </a:p>
          <a:p>
            <a:r>
              <a:rPr lang="en-US" dirty="0" smtClean="0"/>
              <a:t>	“Monodies” (Solo Madrigal, Air)</a:t>
            </a:r>
          </a:p>
          <a:p>
            <a:r>
              <a:rPr lang="en-US" dirty="0"/>
              <a:t>	</a:t>
            </a:r>
            <a:r>
              <a:rPr lang="en-US" dirty="0" smtClean="0"/>
              <a:t>Continuo Madrigal (</a:t>
            </a:r>
            <a:r>
              <a:rPr lang="en-US" dirty="0" err="1" smtClean="0"/>
              <a:t>Concertato</a:t>
            </a:r>
            <a:r>
              <a:rPr lang="en-US" dirty="0" smtClean="0"/>
              <a:t> Madrigal)</a:t>
            </a:r>
          </a:p>
          <a:p>
            <a:r>
              <a:rPr lang="en-US" dirty="0"/>
              <a:t>	</a:t>
            </a:r>
            <a:r>
              <a:rPr lang="en-US" dirty="0" smtClean="0"/>
              <a:t>Early “opera”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Sacred</a:t>
            </a:r>
          </a:p>
          <a:p>
            <a:endParaRPr lang="en-US" dirty="0"/>
          </a:p>
          <a:p>
            <a:r>
              <a:rPr lang="en-US" dirty="0" smtClean="0"/>
              <a:t>	Cantata</a:t>
            </a:r>
          </a:p>
          <a:p>
            <a:r>
              <a:rPr lang="en-US" dirty="0"/>
              <a:t>	</a:t>
            </a:r>
            <a:r>
              <a:rPr lang="en-US" dirty="0" smtClean="0"/>
              <a:t>Oratorio</a:t>
            </a:r>
          </a:p>
          <a:p>
            <a:r>
              <a:rPr lang="en-US" dirty="0"/>
              <a:t>	</a:t>
            </a:r>
            <a:r>
              <a:rPr lang="en-US" dirty="0" smtClean="0"/>
              <a:t>Sacred Concerto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41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16744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Carissimi</a:t>
            </a:r>
            <a:r>
              <a:rPr lang="en-US" dirty="0" smtClean="0"/>
              <a:t>, </a:t>
            </a:r>
            <a:r>
              <a:rPr lang="en-US" i="1" dirty="0" err="1" smtClean="0"/>
              <a:t>Jephte</a:t>
            </a:r>
            <a:r>
              <a:rPr lang="en-US" dirty="0" smtClean="0"/>
              <a:t> </a:t>
            </a:r>
            <a:r>
              <a:rPr lang="en-US" dirty="0"/>
              <a:t>[before June </a:t>
            </a:r>
            <a:r>
              <a:rPr lang="en-US" dirty="0" smtClean="0"/>
              <a:t>1648]: from the story in Judges 11:29-38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96" y="1371600"/>
            <a:ext cx="3657600" cy="4987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6" y="1371600"/>
            <a:ext cx="3215849" cy="5216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6555" y="954280"/>
            <a:ext cx="28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Chorus, “</a:t>
            </a:r>
            <a:r>
              <a:rPr lang="en-US" dirty="0" err="1" smtClean="0">
                <a:solidFill>
                  <a:srgbClr val="FF0000"/>
                </a:solidFill>
              </a:rPr>
              <a:t>Plorate,filii</a:t>
            </a:r>
            <a:r>
              <a:rPr lang="en-US" dirty="0" smtClean="0">
                <a:solidFill>
                  <a:srgbClr val="FF0000"/>
                </a:solidFill>
              </a:rPr>
              <a:t> Israel”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07" y="98375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Solo arioso, “</a:t>
            </a:r>
            <a:r>
              <a:rPr lang="en-US" dirty="0" err="1" smtClean="0">
                <a:solidFill>
                  <a:srgbClr val="FF0000"/>
                </a:solidFill>
              </a:rPr>
              <a:t>Plorate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colles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76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16744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Carissimi</a:t>
            </a:r>
            <a:r>
              <a:rPr lang="en-US" dirty="0" smtClean="0"/>
              <a:t>, </a:t>
            </a:r>
            <a:r>
              <a:rPr lang="en-US" i="1" dirty="0" err="1" smtClean="0"/>
              <a:t>Jephte</a:t>
            </a:r>
            <a:r>
              <a:rPr lang="en-US" dirty="0" smtClean="0"/>
              <a:t> </a:t>
            </a:r>
            <a:r>
              <a:rPr lang="en-US" dirty="0"/>
              <a:t>[before June </a:t>
            </a:r>
            <a:r>
              <a:rPr lang="en-US" dirty="0" smtClean="0"/>
              <a:t>1648]: from the story in Judges 11:29-38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494" y="1523999"/>
            <a:ext cx="2456204" cy="3349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05" y="1523999"/>
            <a:ext cx="2151404" cy="3490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6555" y="954280"/>
            <a:ext cx="28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Chorus, “</a:t>
            </a:r>
            <a:r>
              <a:rPr lang="en-US" dirty="0" err="1" smtClean="0">
                <a:solidFill>
                  <a:srgbClr val="FF0000"/>
                </a:solidFill>
              </a:rPr>
              <a:t>Plorate,filii</a:t>
            </a:r>
            <a:r>
              <a:rPr lang="en-US" dirty="0" smtClean="0">
                <a:solidFill>
                  <a:srgbClr val="FF0000"/>
                </a:solidFill>
              </a:rPr>
              <a:t> Israel”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07" y="98375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Solo arioso, “</a:t>
            </a:r>
            <a:r>
              <a:rPr lang="en-US" dirty="0" err="1" smtClean="0">
                <a:solidFill>
                  <a:srgbClr val="FF0000"/>
                </a:solidFill>
              </a:rPr>
              <a:t>Plorate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colles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0127" y="5277027"/>
            <a:ext cx="512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“modular” construction: brief musical modules, often subjected </a:t>
            </a:r>
          </a:p>
          <a:p>
            <a:r>
              <a:rPr lang="en-US" sz="1400" dirty="0" smtClean="0"/>
              <a:t>        to immediate repetition or sequence</a:t>
            </a:r>
          </a:p>
        </p:txBody>
      </p:sp>
    </p:spTree>
    <p:extLst>
      <p:ext uri="{BB962C8B-B14F-4D97-AF65-F5344CB8AC3E}">
        <p14:creationId xmlns:p14="http://schemas.microsoft.com/office/powerpoint/2010/main" val="3476701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16744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Carissimi</a:t>
            </a:r>
            <a:r>
              <a:rPr lang="en-US" dirty="0" smtClean="0"/>
              <a:t>, </a:t>
            </a:r>
            <a:r>
              <a:rPr lang="en-US" i="1" dirty="0" err="1" smtClean="0"/>
              <a:t>Jephte</a:t>
            </a:r>
            <a:r>
              <a:rPr lang="en-US" dirty="0" smtClean="0"/>
              <a:t> </a:t>
            </a:r>
            <a:r>
              <a:rPr lang="en-US" dirty="0"/>
              <a:t>[before June </a:t>
            </a:r>
            <a:r>
              <a:rPr lang="en-US" dirty="0" smtClean="0"/>
              <a:t>1648]: from the story in Judges 11:29-38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6555" y="954280"/>
            <a:ext cx="28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Chorus, “</a:t>
            </a:r>
            <a:r>
              <a:rPr lang="en-US" dirty="0" err="1" smtClean="0">
                <a:solidFill>
                  <a:srgbClr val="FF0000"/>
                </a:solidFill>
              </a:rPr>
              <a:t>Plorate,filii</a:t>
            </a:r>
            <a:r>
              <a:rPr lang="en-US" dirty="0" smtClean="0">
                <a:solidFill>
                  <a:srgbClr val="FF0000"/>
                </a:solidFill>
              </a:rPr>
              <a:t> Israel”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07" y="98375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Solo arioso, “</a:t>
            </a:r>
            <a:r>
              <a:rPr lang="en-US" dirty="0" err="1" smtClean="0">
                <a:solidFill>
                  <a:srgbClr val="FF0000"/>
                </a:solidFill>
              </a:rPr>
              <a:t>Plorate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colles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0127" y="5277027"/>
            <a:ext cx="5128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“modular” construction: brief musical modules, often subjected </a:t>
            </a:r>
          </a:p>
          <a:p>
            <a:r>
              <a:rPr lang="en-US" sz="1400" dirty="0" smtClean="0"/>
              <a:t>        to immediate repetition or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</a:t>
            </a:r>
            <a:r>
              <a:rPr lang="en-US" sz="1400" dirty="0" smtClean="0"/>
              <a:t>ften: near-”regular” two- or four-bar syntax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494" y="1523999"/>
            <a:ext cx="2456204" cy="3349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05" y="1523999"/>
            <a:ext cx="2151404" cy="34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5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16744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Carissimi</a:t>
            </a:r>
            <a:r>
              <a:rPr lang="en-US" dirty="0" smtClean="0"/>
              <a:t>, </a:t>
            </a:r>
            <a:r>
              <a:rPr lang="en-US" i="1" dirty="0" err="1" smtClean="0"/>
              <a:t>Jephte</a:t>
            </a:r>
            <a:r>
              <a:rPr lang="en-US" dirty="0" smtClean="0"/>
              <a:t> </a:t>
            </a:r>
            <a:r>
              <a:rPr lang="en-US" dirty="0"/>
              <a:t>[before June </a:t>
            </a:r>
            <a:r>
              <a:rPr lang="en-US" dirty="0" smtClean="0"/>
              <a:t>1648]: from the story in Judges 11:29-38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6555" y="954280"/>
            <a:ext cx="28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Chorus, “</a:t>
            </a:r>
            <a:r>
              <a:rPr lang="en-US" dirty="0" err="1" smtClean="0">
                <a:solidFill>
                  <a:srgbClr val="FF0000"/>
                </a:solidFill>
              </a:rPr>
              <a:t>Plorate,filii</a:t>
            </a:r>
            <a:r>
              <a:rPr lang="en-US" dirty="0" smtClean="0">
                <a:solidFill>
                  <a:srgbClr val="FF0000"/>
                </a:solidFill>
              </a:rPr>
              <a:t> Israel”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07" y="98375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Solo arioso, “</a:t>
            </a:r>
            <a:r>
              <a:rPr lang="en-US" dirty="0" err="1" smtClean="0">
                <a:solidFill>
                  <a:srgbClr val="FF0000"/>
                </a:solidFill>
              </a:rPr>
              <a:t>Plorate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colles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0127" y="5277027"/>
            <a:ext cx="5128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“modular” construction: brief musical modules, often subjected </a:t>
            </a:r>
          </a:p>
          <a:p>
            <a:r>
              <a:rPr lang="en-US" sz="1400" dirty="0" smtClean="0"/>
              <a:t>        to immediate repetition or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</a:t>
            </a:r>
            <a:r>
              <a:rPr lang="en-US" sz="1400" dirty="0" smtClean="0"/>
              <a:t>ften: near-”regular” two- or four-bar syntax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</a:t>
            </a:r>
            <a:r>
              <a:rPr lang="en-US" sz="1400" dirty="0" smtClean="0"/>
              <a:t>armonically rich, expressive, coloristic, sumptuous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494" y="1523999"/>
            <a:ext cx="2456204" cy="3349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05" y="1523999"/>
            <a:ext cx="2151404" cy="34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5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6149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 Baroque Vocal Genres, 1600-1670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438400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Secular</a:t>
            </a:r>
          </a:p>
          <a:p>
            <a:endParaRPr lang="en-US" dirty="0"/>
          </a:p>
          <a:p>
            <a:r>
              <a:rPr lang="en-US" dirty="0" smtClean="0"/>
              <a:t>	“Monodies” (Solo Madrigal, Air)</a:t>
            </a:r>
          </a:p>
          <a:p>
            <a:r>
              <a:rPr lang="en-US" dirty="0"/>
              <a:t>	</a:t>
            </a:r>
            <a:r>
              <a:rPr lang="en-US" dirty="0" smtClean="0"/>
              <a:t>Continuo Madrigal (</a:t>
            </a:r>
            <a:r>
              <a:rPr lang="en-US" dirty="0" err="1" smtClean="0"/>
              <a:t>Concertato</a:t>
            </a:r>
            <a:r>
              <a:rPr lang="en-US" dirty="0" smtClean="0"/>
              <a:t> Madrigal)</a:t>
            </a:r>
          </a:p>
          <a:p>
            <a:r>
              <a:rPr lang="en-US" dirty="0"/>
              <a:t>	</a:t>
            </a:r>
            <a:r>
              <a:rPr lang="en-US" dirty="0" smtClean="0"/>
              <a:t>Early “opera”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Sacred</a:t>
            </a:r>
          </a:p>
          <a:p>
            <a:endParaRPr lang="en-US" dirty="0"/>
          </a:p>
          <a:p>
            <a:r>
              <a:rPr lang="en-US" dirty="0" smtClean="0"/>
              <a:t>	Cantata</a:t>
            </a:r>
          </a:p>
          <a:p>
            <a:r>
              <a:rPr lang="en-US" dirty="0"/>
              <a:t>	</a:t>
            </a:r>
            <a:r>
              <a:rPr lang="en-US" dirty="0" smtClean="0"/>
              <a:t>Oratorio</a:t>
            </a:r>
          </a:p>
          <a:p>
            <a:r>
              <a:rPr lang="en-US" dirty="0"/>
              <a:t>	</a:t>
            </a:r>
            <a:r>
              <a:rPr lang="en-US" dirty="0" smtClean="0"/>
              <a:t>Sacred Concerto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5181600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79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6149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 Baroque Vocal Genres, 1600-1670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438400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Secular</a:t>
            </a:r>
          </a:p>
          <a:p>
            <a:endParaRPr lang="en-US" dirty="0"/>
          </a:p>
          <a:p>
            <a:r>
              <a:rPr lang="en-US" dirty="0" smtClean="0"/>
              <a:t>	“Monodies” (Solo Madrigal, Air)</a:t>
            </a:r>
          </a:p>
          <a:p>
            <a:r>
              <a:rPr lang="en-US" dirty="0"/>
              <a:t>	</a:t>
            </a:r>
            <a:r>
              <a:rPr lang="en-US" dirty="0" smtClean="0"/>
              <a:t>Continuo Madrigal (</a:t>
            </a:r>
            <a:r>
              <a:rPr lang="en-US" dirty="0" err="1" smtClean="0"/>
              <a:t>Concertato</a:t>
            </a:r>
            <a:r>
              <a:rPr lang="en-US" dirty="0" smtClean="0"/>
              <a:t> Madrigal)</a:t>
            </a:r>
          </a:p>
          <a:p>
            <a:r>
              <a:rPr lang="en-US" dirty="0"/>
              <a:t>	</a:t>
            </a:r>
            <a:r>
              <a:rPr lang="en-US" dirty="0" smtClean="0"/>
              <a:t>Early “opera”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Sacred</a:t>
            </a:r>
          </a:p>
          <a:p>
            <a:endParaRPr lang="en-US" dirty="0"/>
          </a:p>
          <a:p>
            <a:r>
              <a:rPr lang="en-US" dirty="0" smtClean="0"/>
              <a:t>	Cantata</a:t>
            </a:r>
          </a:p>
          <a:p>
            <a:r>
              <a:rPr lang="en-US" dirty="0"/>
              <a:t>	</a:t>
            </a:r>
            <a:r>
              <a:rPr lang="en-US" dirty="0" smtClean="0"/>
              <a:t>Oratorio</a:t>
            </a:r>
          </a:p>
          <a:p>
            <a:r>
              <a:rPr lang="en-US" dirty="0"/>
              <a:t>	</a:t>
            </a:r>
            <a:r>
              <a:rPr lang="en-US" dirty="0" smtClean="0"/>
              <a:t>Sacred Concerto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69022" y="5486400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06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6149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 Baroque Vocal Genres, 1600-1670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438400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Secular</a:t>
            </a:r>
          </a:p>
          <a:p>
            <a:endParaRPr lang="en-US" dirty="0"/>
          </a:p>
          <a:p>
            <a:r>
              <a:rPr lang="en-US" dirty="0" smtClean="0"/>
              <a:t>	“Monodies” (Solo Madrigal, Air)</a:t>
            </a:r>
          </a:p>
          <a:p>
            <a:r>
              <a:rPr lang="en-US" dirty="0"/>
              <a:t>	</a:t>
            </a:r>
            <a:r>
              <a:rPr lang="en-US" dirty="0" smtClean="0"/>
              <a:t>Continuo Madrigal (</a:t>
            </a:r>
            <a:r>
              <a:rPr lang="en-US" dirty="0" err="1" smtClean="0"/>
              <a:t>Concertato</a:t>
            </a:r>
            <a:r>
              <a:rPr lang="en-US" dirty="0" smtClean="0"/>
              <a:t> Madrigal)</a:t>
            </a:r>
          </a:p>
          <a:p>
            <a:r>
              <a:rPr lang="en-US" dirty="0"/>
              <a:t>	</a:t>
            </a:r>
            <a:r>
              <a:rPr lang="en-US" dirty="0" smtClean="0"/>
              <a:t>Early “opera”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Sacred</a:t>
            </a:r>
          </a:p>
          <a:p>
            <a:endParaRPr lang="en-US" dirty="0"/>
          </a:p>
          <a:p>
            <a:r>
              <a:rPr lang="en-US" dirty="0" smtClean="0"/>
              <a:t>	Cantata</a:t>
            </a:r>
          </a:p>
          <a:p>
            <a:r>
              <a:rPr lang="en-US" dirty="0"/>
              <a:t>	</a:t>
            </a:r>
            <a:r>
              <a:rPr lang="en-US" dirty="0" smtClean="0"/>
              <a:t>Oratorio</a:t>
            </a:r>
          </a:p>
          <a:p>
            <a:r>
              <a:rPr lang="en-US" dirty="0"/>
              <a:t>	</a:t>
            </a:r>
            <a:r>
              <a:rPr lang="en-US" dirty="0" smtClean="0"/>
              <a:t>Sacred Concerto   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= sacred/biblical text + instrumental accompaniment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69022" y="5486400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02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3" y="1454363"/>
            <a:ext cx="310896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277" y="577424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Giovanni </a:t>
            </a:r>
            <a:r>
              <a:rPr lang="en-US" dirty="0" err="1" smtClean="0"/>
              <a:t>Gabrieli</a:t>
            </a:r>
            <a:r>
              <a:rPr lang="en-US" dirty="0" smtClean="0"/>
              <a:t> (1553-1612)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92" y="1371600"/>
            <a:ext cx="5816151" cy="419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7697" y="578136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Venice, Basilica of St. Mark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5548" y="826532"/>
            <a:ext cx="662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Influential composer of early, often large-scale “sacred concertos”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47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" y="228600"/>
            <a:ext cx="9144000" cy="609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32636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Venice, Basilica of St. Mark, Interior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27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" y="228600"/>
            <a:ext cx="9144000" cy="609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32636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Venice, Basilica of St. Mark, Interior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2743200"/>
            <a:ext cx="1676400" cy="1371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2705456"/>
            <a:ext cx="1676400" cy="1371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97508" y="914400"/>
            <a:ext cx="3946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Divided choirs possible (</a:t>
            </a:r>
            <a:r>
              <a:rPr lang="en-US" i="1" dirty="0" err="1" smtClean="0">
                <a:solidFill>
                  <a:schemeClr val="bg1"/>
                </a:solidFill>
              </a:rPr>
              <a:t>cori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spezzati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err="1" smtClean="0">
                <a:solidFill>
                  <a:schemeClr val="bg1"/>
                </a:solidFill>
              </a:rPr>
              <a:t>polychoral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18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6149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 Baroque Vocal Genres, 1600-1670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438400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Secular</a:t>
            </a:r>
          </a:p>
          <a:p>
            <a:endParaRPr lang="en-US" dirty="0"/>
          </a:p>
          <a:p>
            <a:r>
              <a:rPr lang="en-US" dirty="0" smtClean="0"/>
              <a:t>	“Monodies” (Solo Madrigal, Air)</a:t>
            </a:r>
          </a:p>
          <a:p>
            <a:r>
              <a:rPr lang="en-US" dirty="0"/>
              <a:t>	</a:t>
            </a:r>
            <a:r>
              <a:rPr lang="en-US" dirty="0" smtClean="0"/>
              <a:t>Continuo Madrigal (</a:t>
            </a:r>
            <a:r>
              <a:rPr lang="en-US" dirty="0" err="1" smtClean="0"/>
              <a:t>Concertato</a:t>
            </a:r>
            <a:r>
              <a:rPr lang="en-US" dirty="0" smtClean="0"/>
              <a:t> Madrigal)</a:t>
            </a:r>
          </a:p>
          <a:p>
            <a:r>
              <a:rPr lang="en-US" dirty="0"/>
              <a:t>	</a:t>
            </a:r>
            <a:r>
              <a:rPr lang="en-US" dirty="0" smtClean="0"/>
              <a:t>Early “opera”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Sacred</a:t>
            </a:r>
          </a:p>
          <a:p>
            <a:endParaRPr lang="en-US" dirty="0"/>
          </a:p>
          <a:p>
            <a:r>
              <a:rPr lang="en-US" dirty="0" smtClean="0"/>
              <a:t>	Cantata</a:t>
            </a:r>
          </a:p>
          <a:p>
            <a:r>
              <a:rPr lang="en-US" dirty="0"/>
              <a:t>	</a:t>
            </a:r>
            <a:r>
              <a:rPr lang="en-US" dirty="0" smtClean="0"/>
              <a:t>Oratorio</a:t>
            </a:r>
          </a:p>
          <a:p>
            <a:r>
              <a:rPr lang="en-US" dirty="0"/>
              <a:t>	</a:t>
            </a:r>
            <a:r>
              <a:rPr lang="en-US" dirty="0" smtClean="0"/>
              <a:t>Sacred Concerto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95400" y="4114799"/>
            <a:ext cx="3810000" cy="2016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60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" y="228600"/>
            <a:ext cx="9144000" cy="609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32636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Venice, Basilica of St. Mark, Interior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0999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Giovanni </a:t>
            </a:r>
            <a:r>
              <a:rPr lang="en-US" dirty="0" err="1" smtClean="0">
                <a:solidFill>
                  <a:schemeClr val="bg1"/>
                </a:solidFill>
              </a:rPr>
              <a:t>Gabrieli</a:t>
            </a:r>
            <a:r>
              <a:rPr lang="en-US" dirty="0" smtClean="0">
                <a:solidFill>
                  <a:schemeClr val="bg1"/>
                </a:solidFill>
              </a:rPr>
              <a:t>, “In </a:t>
            </a:r>
            <a:r>
              <a:rPr lang="en-US" dirty="0" err="1" smtClean="0">
                <a:solidFill>
                  <a:schemeClr val="bg1"/>
                </a:solidFill>
              </a:rPr>
              <a:t>ecclesiis</a:t>
            </a:r>
            <a:r>
              <a:rPr lang="en-US" dirty="0" smtClean="0">
                <a:solidFill>
                  <a:schemeClr val="bg1"/>
                </a:solidFill>
              </a:rPr>
              <a:t>,” </a:t>
            </a:r>
            <a:r>
              <a:rPr lang="en-US" i="1" dirty="0" err="1" smtClean="0">
                <a:solidFill>
                  <a:schemeClr val="bg1"/>
                </a:solidFill>
              </a:rPr>
              <a:t>Symphoniae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sacrae</a:t>
            </a:r>
            <a:r>
              <a:rPr lang="en-US" i="1" dirty="0" smtClean="0">
                <a:solidFill>
                  <a:schemeClr val="bg1"/>
                </a:solidFill>
              </a:rPr>
              <a:t> II</a:t>
            </a:r>
            <a:r>
              <a:rPr lang="en-US" dirty="0" smtClean="0">
                <a:solidFill>
                  <a:schemeClr val="bg1"/>
                </a:solidFill>
              </a:rPr>
              <a:t>, publ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posth</a:t>
            </a:r>
            <a:r>
              <a:rPr lang="en-US" dirty="0" smtClean="0">
                <a:solidFill>
                  <a:schemeClr val="bg1"/>
                </a:solidFill>
              </a:rPr>
              <a:t>. 1615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Psalms 67, 61, 102: “In the churches, bless the Lord; in all high places . . . .”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Solo Voice – Choral Alleluia –Solo  Voice – Choral Alleluia – Instrumental interlude . . 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18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 catholic protestant europe 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33"/>
            <a:ext cx="8991600" cy="649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65847"/>
            <a:ext cx="906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rved Down Arrow 2"/>
          <p:cNvSpPr/>
          <p:nvPr/>
        </p:nvSpPr>
        <p:spPr>
          <a:xfrm rot="16676419">
            <a:off x="2637445" y="3060781"/>
            <a:ext cx="2004312" cy="77753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58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82" y="1066800"/>
            <a:ext cx="5210343" cy="5434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5334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Protestant 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7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82" y="1143000"/>
            <a:ext cx="5210343" cy="5434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0892" y="304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war over religion:</a:t>
            </a:r>
          </a:p>
          <a:p>
            <a:pPr algn="ctr"/>
            <a:r>
              <a:rPr lang="en-US" dirty="0" smtClean="0"/>
              <a:t>The “Thirty Years’ War,” 1618-48</a:t>
            </a:r>
            <a:endParaRPr lang="en-US" dirty="0"/>
          </a:p>
        </p:txBody>
      </p:sp>
      <p:pic>
        <p:nvPicPr>
          <p:cNvPr id="1026" name="Picture 2" descr="Image result for thirty years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38" y="1136591"/>
            <a:ext cx="76785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497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32133" cy="60482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975445" y="3124200"/>
            <a:ext cx="381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29200" y="2133600"/>
            <a:ext cx="381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2796967"/>
            <a:ext cx="381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92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Northern Germanic Lands: The “Protestant Baroque”</a:t>
            </a:r>
          </a:p>
          <a:p>
            <a:pPr algn="ctr"/>
            <a:r>
              <a:rPr lang="en-US" dirty="0" smtClean="0"/>
              <a:t>(in contrast with the “Catholic Baroque”)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00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Northern Germanic Lands: The “Protestant Baroque”</a:t>
            </a:r>
          </a:p>
          <a:p>
            <a:pPr algn="ctr"/>
            <a:r>
              <a:rPr lang="en-US" dirty="0" smtClean="0"/>
              <a:t>(in contrast with the “Catholic Baroque”)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514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Architecturally </a:t>
            </a:r>
            <a:r>
              <a:rPr lang="en-US" dirty="0"/>
              <a:t>m</a:t>
            </a:r>
            <a:r>
              <a:rPr lang="en-US" dirty="0" smtClean="0"/>
              <a:t>ore restrained, sometimes spare church interiors: removal of much Catholic decoration</a:t>
            </a:r>
          </a:p>
        </p:txBody>
      </p:sp>
    </p:spTree>
    <p:extLst>
      <p:ext uri="{BB962C8B-B14F-4D97-AF65-F5344CB8AC3E}">
        <p14:creationId xmlns:p14="http://schemas.microsoft.com/office/powerpoint/2010/main" val="1271187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62" y="1905000"/>
            <a:ext cx="42601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6" y="1905000"/>
            <a:ext cx="4816288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638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Peter’s (Rome)				St. Thomas (Leipzig)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26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Northern Germanic Lands: The “Protestant Baroque”</a:t>
            </a:r>
          </a:p>
          <a:p>
            <a:pPr algn="ctr"/>
            <a:r>
              <a:rPr lang="en-US" dirty="0" smtClean="0"/>
              <a:t>(in contrast with the “Catholic Baroque”)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5146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Architecturally </a:t>
            </a:r>
            <a:r>
              <a:rPr lang="en-US" dirty="0"/>
              <a:t>m</a:t>
            </a:r>
            <a:r>
              <a:rPr lang="en-US" dirty="0" smtClean="0"/>
              <a:t>ore restrained, sometimes spare church interiors: removal of much Catholic decoration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Emphasis on </a:t>
            </a:r>
            <a:r>
              <a:rPr lang="en-US" i="1" dirty="0" smtClean="0"/>
              <a:t>internal</a:t>
            </a:r>
            <a:r>
              <a:rPr lang="en-US" dirty="0" smtClean="0"/>
              <a:t>, private or personal devotion rather than an </a:t>
            </a:r>
            <a:r>
              <a:rPr lang="en-US" i="1" dirty="0" smtClean="0"/>
              <a:t>external</a:t>
            </a:r>
            <a:r>
              <a:rPr lang="en-US" dirty="0" smtClean="0"/>
              <a:t>, sensual “flooding of all five senses”</a:t>
            </a:r>
          </a:p>
        </p:txBody>
      </p:sp>
    </p:spTree>
    <p:extLst>
      <p:ext uri="{BB962C8B-B14F-4D97-AF65-F5344CB8AC3E}">
        <p14:creationId xmlns:p14="http://schemas.microsoft.com/office/powerpoint/2010/main" val="1738793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Northern Germanic Lands: The “Protestant Baroque”</a:t>
            </a:r>
          </a:p>
          <a:p>
            <a:pPr algn="ctr"/>
            <a:r>
              <a:rPr lang="en-US" dirty="0" smtClean="0"/>
              <a:t>(in contrast with the “Catholic Baroque”)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5146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Architecturally </a:t>
            </a:r>
            <a:r>
              <a:rPr lang="en-US" dirty="0"/>
              <a:t>m</a:t>
            </a:r>
            <a:r>
              <a:rPr lang="en-US" dirty="0" smtClean="0"/>
              <a:t>ore restrained, sometimes spare church interiors: removal of much Catholic decoration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Emphasis on </a:t>
            </a:r>
            <a:r>
              <a:rPr lang="en-US" i="1" dirty="0" smtClean="0"/>
              <a:t>internal</a:t>
            </a:r>
            <a:r>
              <a:rPr lang="en-US" dirty="0" smtClean="0"/>
              <a:t>, private or personal devotion rather than an </a:t>
            </a:r>
            <a:r>
              <a:rPr lang="en-US" i="1" dirty="0" smtClean="0"/>
              <a:t>external</a:t>
            </a:r>
            <a:r>
              <a:rPr lang="en-US" dirty="0" smtClean="0"/>
              <a:t>, sensual “flooding of all five senses”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more abstract focus on the biblical “Word” and its individual, congregational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1738793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6149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 Baroque Vocal Genres, 1600-1670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438400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Secular</a:t>
            </a:r>
          </a:p>
          <a:p>
            <a:endParaRPr lang="en-US" dirty="0"/>
          </a:p>
          <a:p>
            <a:r>
              <a:rPr lang="en-US" dirty="0" smtClean="0"/>
              <a:t>	“Monodies” (Solo Madrigal, Air)</a:t>
            </a:r>
          </a:p>
          <a:p>
            <a:r>
              <a:rPr lang="en-US" dirty="0"/>
              <a:t>	</a:t>
            </a:r>
            <a:r>
              <a:rPr lang="en-US" dirty="0" smtClean="0"/>
              <a:t>Continuo Madrigal (</a:t>
            </a:r>
            <a:r>
              <a:rPr lang="en-US" dirty="0" err="1" smtClean="0"/>
              <a:t>Concertato</a:t>
            </a:r>
            <a:r>
              <a:rPr lang="en-US" dirty="0" smtClean="0"/>
              <a:t> Madrigal)</a:t>
            </a:r>
          </a:p>
          <a:p>
            <a:r>
              <a:rPr lang="en-US" dirty="0"/>
              <a:t>	</a:t>
            </a:r>
            <a:r>
              <a:rPr lang="en-US" dirty="0" smtClean="0"/>
              <a:t>Early “opera”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Sacred</a:t>
            </a:r>
          </a:p>
          <a:p>
            <a:endParaRPr lang="en-US" dirty="0"/>
          </a:p>
          <a:p>
            <a:r>
              <a:rPr lang="en-US" dirty="0" smtClean="0"/>
              <a:t>	Cantata</a:t>
            </a:r>
          </a:p>
          <a:p>
            <a:r>
              <a:rPr lang="en-US" dirty="0"/>
              <a:t>	</a:t>
            </a:r>
            <a:r>
              <a:rPr lang="en-US" dirty="0" smtClean="0"/>
              <a:t>Oratorio</a:t>
            </a:r>
          </a:p>
          <a:p>
            <a:r>
              <a:rPr lang="en-US" dirty="0"/>
              <a:t>	</a:t>
            </a:r>
            <a:r>
              <a:rPr lang="en-US" dirty="0" smtClean="0"/>
              <a:t>Sacred Concerto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14600" y="5181600"/>
            <a:ext cx="1600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78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Northern Germanic Lands: The “Protestant Baroque”</a:t>
            </a:r>
          </a:p>
          <a:p>
            <a:pPr algn="ctr"/>
            <a:r>
              <a:rPr lang="en-US" dirty="0" smtClean="0"/>
              <a:t>(in contrast with the “Catholic Baroque”)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514600"/>
            <a:ext cx="708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Architecturally </a:t>
            </a:r>
            <a:r>
              <a:rPr lang="en-US" dirty="0"/>
              <a:t>m</a:t>
            </a:r>
            <a:r>
              <a:rPr lang="en-US" dirty="0" smtClean="0"/>
              <a:t>ore restrained, sometimes spare church interiors: removal of much Catholic decoration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Emphasis on </a:t>
            </a:r>
            <a:r>
              <a:rPr lang="en-US" i="1" dirty="0" smtClean="0"/>
              <a:t>internal</a:t>
            </a:r>
            <a:r>
              <a:rPr lang="en-US" dirty="0" smtClean="0"/>
              <a:t>, private or personal devotion rather than an </a:t>
            </a:r>
            <a:r>
              <a:rPr lang="en-US" i="1" dirty="0" smtClean="0"/>
              <a:t>external</a:t>
            </a:r>
            <a:r>
              <a:rPr lang="en-US" dirty="0" smtClean="0"/>
              <a:t>, sensual “flooding of all five senses”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more abstract focus on the biblical “Word” and its individual, congregational significance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an early step on the way to a view of music as spiritually “internal” rather than an item of external display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93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Northern Germanic Lands: The “Protestant Baroque”</a:t>
            </a:r>
          </a:p>
          <a:p>
            <a:pPr algn="ctr"/>
            <a:r>
              <a:rPr lang="en-US" dirty="0" smtClean="0"/>
              <a:t>(in contrast with the “Catholic Baroque”)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514600"/>
            <a:ext cx="708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Architecturally </a:t>
            </a:r>
            <a:r>
              <a:rPr lang="en-US" dirty="0"/>
              <a:t>m</a:t>
            </a:r>
            <a:r>
              <a:rPr lang="en-US" dirty="0" smtClean="0"/>
              <a:t>ore restrained, sometimes spare church interiors: removal of much Catholic decoration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Emphasis on </a:t>
            </a:r>
            <a:r>
              <a:rPr lang="en-US" i="1" dirty="0" smtClean="0"/>
              <a:t>internal</a:t>
            </a:r>
            <a:r>
              <a:rPr lang="en-US" dirty="0" smtClean="0"/>
              <a:t>, private or personal devotion rather than an </a:t>
            </a:r>
            <a:r>
              <a:rPr lang="en-US" i="1" dirty="0" smtClean="0"/>
              <a:t>external</a:t>
            </a:r>
            <a:r>
              <a:rPr lang="en-US" dirty="0" smtClean="0"/>
              <a:t>, sensual “flooding of all five senses”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more abstract focus on the biblical “Word” and its individual, congregational significance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an early step on the way to a view of music as spiritually “internal” rather than an item of external display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" y="4074922"/>
            <a:ext cx="1560449" cy="2324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862" y="6503568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Heinrich </a:t>
            </a:r>
            <a:r>
              <a:rPr lang="en-US" sz="1100" dirty="0" err="1" smtClean="0"/>
              <a:t>Schütz</a:t>
            </a:r>
            <a:r>
              <a:rPr lang="en-US" sz="1100" dirty="0" smtClean="0"/>
              <a:t> (1585-1672)</a:t>
            </a:r>
            <a:endParaRPr lang="en-US" sz="1100" dirty="0"/>
          </a:p>
        </p:txBody>
      </p:sp>
      <p:pic>
        <p:nvPicPr>
          <p:cNvPr id="1028" name="Picture 4" descr="Image result for brah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84" y="4491711"/>
            <a:ext cx="1524000" cy="19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5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2" y="381000"/>
            <a:ext cx="4267200" cy="5339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941291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Praetorius</a:t>
            </a:r>
            <a:r>
              <a:rPr lang="en-US" dirty="0" smtClean="0"/>
              <a:t> (1571-1621)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3276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Musae</a:t>
            </a:r>
            <a:r>
              <a:rPr lang="en-US" i="1" dirty="0" smtClean="0"/>
              <a:t> </a:t>
            </a:r>
            <a:r>
              <a:rPr lang="en-US" i="1" dirty="0" err="1" smtClean="0"/>
              <a:t>Sionae</a:t>
            </a:r>
            <a:r>
              <a:rPr lang="en-US" i="1" dirty="0" smtClean="0"/>
              <a:t> </a:t>
            </a:r>
            <a:r>
              <a:rPr lang="en-US" dirty="0" smtClean="0"/>
              <a:t>(1605-1610)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47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870799" cy="4548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699" y="5524500"/>
            <a:ext cx="38205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Hermann Schein (1586-1630)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32" y="1676400"/>
            <a:ext cx="4910958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51987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Leipzig, St. Thomas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3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3287139" cy="386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699" y="5524500"/>
            <a:ext cx="38205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Hermann Schein (1586-1630)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8288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Opella</a:t>
            </a:r>
            <a:r>
              <a:rPr lang="en-US" i="1" dirty="0" smtClean="0"/>
              <a:t> nova</a:t>
            </a:r>
            <a:r>
              <a:rPr lang="en-US" dirty="0" smtClean="0"/>
              <a:t>, Part 1 (1618)</a:t>
            </a:r>
          </a:p>
          <a:p>
            <a:endParaRPr lang="en-US" dirty="0"/>
          </a:p>
          <a:p>
            <a:r>
              <a:rPr lang="en-US" dirty="0" smtClean="0"/>
              <a:t>	30 Sacred Concertos</a:t>
            </a:r>
          </a:p>
          <a:p>
            <a:r>
              <a:rPr lang="en-US" dirty="0"/>
              <a:t>	</a:t>
            </a:r>
            <a:r>
              <a:rPr lang="en-US" dirty="0" smtClean="0"/>
              <a:t>for two or three 	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voices and continuo</a:t>
            </a:r>
          </a:p>
          <a:p>
            <a:endParaRPr lang="en-US" dirty="0" smtClean="0"/>
          </a:p>
          <a:p>
            <a:r>
              <a:rPr lang="en-US" i="1" dirty="0" err="1" smtClean="0"/>
              <a:t>Opella</a:t>
            </a:r>
            <a:r>
              <a:rPr lang="en-US" i="1" dirty="0" smtClean="0"/>
              <a:t> nova</a:t>
            </a:r>
            <a:r>
              <a:rPr lang="en-US" dirty="0" smtClean="0"/>
              <a:t>, Part 2 (1626)</a:t>
            </a:r>
          </a:p>
          <a:p>
            <a:endParaRPr lang="en-US" dirty="0"/>
          </a:p>
          <a:p>
            <a:r>
              <a:rPr lang="en-US" dirty="0" smtClean="0"/>
              <a:t>	32 Sacred Concertos	for three, four, or</a:t>
            </a:r>
          </a:p>
          <a:p>
            <a:r>
              <a:rPr lang="en-US" dirty="0"/>
              <a:t>	</a:t>
            </a:r>
            <a:r>
              <a:rPr lang="en-US" dirty="0" smtClean="0"/>
              <a:t>five voices and </a:t>
            </a:r>
          </a:p>
          <a:p>
            <a:r>
              <a:rPr lang="en-US" dirty="0"/>
              <a:t>	</a:t>
            </a:r>
            <a:r>
              <a:rPr lang="en-US" dirty="0" smtClean="0"/>
              <a:t>continuo, occasionally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enhanced with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additional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2206219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3287139" cy="386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699" y="5524500"/>
            <a:ext cx="38205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Hermann Schein (1586-1630)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8288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Opella</a:t>
            </a:r>
            <a:r>
              <a:rPr lang="en-US" i="1" dirty="0" smtClean="0"/>
              <a:t> nova</a:t>
            </a:r>
            <a:r>
              <a:rPr lang="en-US" dirty="0" smtClean="0"/>
              <a:t>, Part 1 (1618)</a:t>
            </a:r>
          </a:p>
          <a:p>
            <a:endParaRPr lang="en-US" dirty="0"/>
          </a:p>
          <a:p>
            <a:r>
              <a:rPr lang="en-US" dirty="0" smtClean="0"/>
              <a:t>	30 Sacred Concertos</a:t>
            </a:r>
          </a:p>
          <a:p>
            <a:r>
              <a:rPr lang="en-US" dirty="0"/>
              <a:t>	</a:t>
            </a:r>
            <a:r>
              <a:rPr lang="en-US" dirty="0" smtClean="0"/>
              <a:t>for two or three 	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voices and continuo</a:t>
            </a:r>
          </a:p>
          <a:p>
            <a:endParaRPr lang="en-US" dirty="0" smtClean="0"/>
          </a:p>
          <a:p>
            <a:r>
              <a:rPr lang="en-US" i="1" dirty="0" err="1" smtClean="0"/>
              <a:t>Opella</a:t>
            </a:r>
            <a:r>
              <a:rPr lang="en-US" i="1" dirty="0" smtClean="0"/>
              <a:t> nova</a:t>
            </a:r>
            <a:r>
              <a:rPr lang="en-US" dirty="0" smtClean="0"/>
              <a:t>, Part 2 (1626)</a:t>
            </a:r>
          </a:p>
          <a:p>
            <a:endParaRPr lang="en-US" dirty="0"/>
          </a:p>
          <a:p>
            <a:r>
              <a:rPr lang="en-US" dirty="0" smtClean="0"/>
              <a:t>	32 Sacred Concertos	for three, four, or</a:t>
            </a:r>
          </a:p>
          <a:p>
            <a:r>
              <a:rPr lang="en-US" dirty="0"/>
              <a:t>	</a:t>
            </a:r>
            <a:r>
              <a:rPr lang="en-US" dirty="0" smtClean="0"/>
              <a:t>five voices and </a:t>
            </a:r>
          </a:p>
          <a:p>
            <a:r>
              <a:rPr lang="en-US" dirty="0"/>
              <a:t>	</a:t>
            </a:r>
            <a:r>
              <a:rPr lang="en-US" dirty="0" smtClean="0"/>
              <a:t>continuo, occasionally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enhanced with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additional 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6019800"/>
            <a:ext cx="44322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e.g</a:t>
            </a:r>
            <a:r>
              <a:rPr lang="en-US" sz="1400" dirty="0" smtClean="0"/>
              <a:t>, “Mach dich auf, </a:t>
            </a:r>
            <a:r>
              <a:rPr lang="en-US" sz="1400" dirty="0" err="1" smtClean="0"/>
              <a:t>werde</a:t>
            </a:r>
            <a:r>
              <a:rPr lang="en-US" sz="1400" dirty="0" smtClean="0"/>
              <a:t> Licht Zion”</a:t>
            </a:r>
          </a:p>
          <a:p>
            <a:pPr algn="ctr"/>
            <a:r>
              <a:rPr lang="en-US" sz="1200" dirty="0" smtClean="0"/>
              <a:t>(Isaiah 60: “Arise, shine, O Zion, for thy light shall come”)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4364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3581400" cy="5334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59875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Heinrich </a:t>
            </a:r>
            <a:r>
              <a:rPr lang="en-US" dirty="0" err="1" smtClean="0"/>
              <a:t>Schütz</a:t>
            </a:r>
            <a:r>
              <a:rPr lang="en-US" dirty="0" smtClean="0"/>
              <a:t> (1585-1672)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7200"/>
            <a:ext cx="5186770" cy="5410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91200" y="2514600"/>
            <a:ext cx="15240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58655" y="2838450"/>
            <a:ext cx="571500" cy="2286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59732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Saxony, Dresden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78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88" y="621795"/>
            <a:ext cx="2982918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1988" y="46603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Dresden, Elector Johann Georg I of Saxony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" y="820019"/>
            <a:ext cx="5902678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5674" y="464045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Dresden Castle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4455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5967" y="5704527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Heinrich </a:t>
            </a:r>
            <a:r>
              <a:rPr lang="en-US" dirty="0" err="1" smtClean="0"/>
              <a:t>Schütz</a:t>
            </a:r>
            <a:r>
              <a:rPr lang="en-US" dirty="0" smtClean="0"/>
              <a:t>: Court Kapellmeister in Dresden, 1617-56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88" y="621795"/>
            <a:ext cx="2982918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1988" y="46603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Dresden, Elector Johann Georg I of Saxony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" y="820019"/>
            <a:ext cx="5902678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5674" y="464045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Dresden Castle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70365"/>
            <a:ext cx="1388526" cy="20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76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5967" y="5704527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Heinrich </a:t>
            </a:r>
            <a:r>
              <a:rPr lang="en-US" dirty="0" err="1" smtClean="0"/>
              <a:t>Schütz</a:t>
            </a:r>
            <a:r>
              <a:rPr lang="en-US" dirty="0" smtClean="0"/>
              <a:t>: Court Kapellmeister in Dresden, 1617-56</a:t>
            </a:r>
          </a:p>
          <a:p>
            <a:endParaRPr lang="en-US" dirty="0"/>
          </a:p>
          <a:p>
            <a:r>
              <a:rPr lang="en-US" dirty="0" smtClean="0"/>
              <a:t>Italian influence: two trips to Venice, 1609-12, 1628-29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88" y="621795"/>
            <a:ext cx="2982918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1988" y="46603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Dresden, Elector Johann Georg I of Saxony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" y="820019"/>
            <a:ext cx="5902678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5674" y="464045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Dresden Castle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70365"/>
            <a:ext cx="1388526" cy="20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Oratorio –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Non-staged, third-person retelling of a Biblical or other sacred narrative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62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3581400" cy="5334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0155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Heinrich </a:t>
            </a:r>
            <a:r>
              <a:rPr lang="en-US" dirty="0" err="1" smtClean="0"/>
              <a:t>Schütz</a:t>
            </a:r>
            <a:r>
              <a:rPr lang="en-US" dirty="0" smtClean="0"/>
              <a:t> (1585-1672)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762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Psalmen</a:t>
            </a:r>
            <a:r>
              <a:rPr lang="en-US" i="1" dirty="0" smtClean="0"/>
              <a:t> </a:t>
            </a:r>
            <a:r>
              <a:rPr lang="en-US" i="1" dirty="0" err="1" smtClean="0"/>
              <a:t>Davids</a:t>
            </a:r>
            <a:r>
              <a:rPr lang="en-US" i="1" dirty="0" smtClean="0"/>
              <a:t> </a:t>
            </a:r>
            <a:r>
              <a:rPr lang="en-US" dirty="0" smtClean="0"/>
              <a:t>(1619)</a:t>
            </a:r>
          </a:p>
          <a:p>
            <a:endParaRPr lang="en-US" dirty="0"/>
          </a:p>
          <a:p>
            <a:r>
              <a:rPr lang="en-US" dirty="0" smtClean="0"/>
              <a:t>	26 </a:t>
            </a:r>
            <a:r>
              <a:rPr lang="en-US" dirty="0" err="1" smtClean="0"/>
              <a:t>polychoral</a:t>
            </a:r>
            <a:r>
              <a:rPr lang="en-US" dirty="0" smtClean="0"/>
              <a:t> sacred concertos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62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3581400" cy="5334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0155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Heinrich </a:t>
            </a:r>
            <a:r>
              <a:rPr lang="en-US" dirty="0" err="1" smtClean="0"/>
              <a:t>Schütz</a:t>
            </a:r>
            <a:r>
              <a:rPr lang="en-US" dirty="0" smtClean="0"/>
              <a:t> (1585-1672)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762000"/>
            <a:ext cx="441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Psalmen</a:t>
            </a:r>
            <a:r>
              <a:rPr lang="en-US" i="1" dirty="0" smtClean="0"/>
              <a:t> </a:t>
            </a:r>
            <a:r>
              <a:rPr lang="en-US" i="1" dirty="0" err="1" smtClean="0"/>
              <a:t>Davids</a:t>
            </a:r>
            <a:r>
              <a:rPr lang="en-US" i="1" dirty="0" smtClean="0"/>
              <a:t> </a:t>
            </a:r>
            <a:r>
              <a:rPr lang="en-US" dirty="0" smtClean="0"/>
              <a:t>(1619)</a:t>
            </a:r>
          </a:p>
          <a:p>
            <a:endParaRPr lang="en-US" dirty="0"/>
          </a:p>
          <a:p>
            <a:r>
              <a:rPr lang="en-US" dirty="0" smtClean="0"/>
              <a:t>	26 </a:t>
            </a:r>
            <a:r>
              <a:rPr lang="en-US" dirty="0" err="1" smtClean="0"/>
              <a:t>polychoral</a:t>
            </a:r>
            <a:r>
              <a:rPr lang="en-US" dirty="0" smtClean="0"/>
              <a:t> sacred concertos</a:t>
            </a:r>
          </a:p>
          <a:p>
            <a:endParaRPr lang="en-US" dirty="0"/>
          </a:p>
          <a:p>
            <a:r>
              <a:rPr lang="en-US" sz="1400" dirty="0" smtClean="0"/>
              <a:t>                                e.g., “Lobe den </a:t>
            </a:r>
            <a:r>
              <a:rPr lang="en-US" sz="1400" dirty="0" err="1" smtClean="0"/>
              <a:t>Herren</a:t>
            </a:r>
            <a:r>
              <a:rPr lang="en-US" sz="1400" dirty="0" smtClean="0"/>
              <a:t>, </a:t>
            </a:r>
            <a:r>
              <a:rPr lang="en-US" sz="1400" dirty="0" err="1" smtClean="0"/>
              <a:t>meine</a:t>
            </a:r>
            <a:r>
              <a:rPr lang="en-US" sz="1400" dirty="0" smtClean="0"/>
              <a:t> </a:t>
            </a:r>
            <a:r>
              <a:rPr lang="en-US" sz="1400" dirty="0" err="1" smtClean="0"/>
              <a:t>Seele</a:t>
            </a:r>
            <a:r>
              <a:rPr lang="en-US" sz="1400" dirty="0" smtClean="0"/>
              <a:t>”</a:t>
            </a:r>
          </a:p>
          <a:p>
            <a:endParaRPr lang="en-US" dirty="0"/>
          </a:p>
          <a:p>
            <a:r>
              <a:rPr lang="en-US" sz="1400" dirty="0" smtClean="0"/>
              <a:t>                                (Psalm 103: “Praise the Lord, o my soul”)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09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3581400" cy="5334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0155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Heinrich </a:t>
            </a:r>
            <a:r>
              <a:rPr lang="en-US" dirty="0" err="1" smtClean="0"/>
              <a:t>Schütz</a:t>
            </a:r>
            <a:r>
              <a:rPr lang="en-US" dirty="0" smtClean="0"/>
              <a:t> (1585-1672)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7620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Psalmen</a:t>
            </a:r>
            <a:r>
              <a:rPr lang="en-US" i="1" dirty="0" smtClean="0"/>
              <a:t> </a:t>
            </a:r>
            <a:r>
              <a:rPr lang="en-US" i="1" dirty="0" err="1" smtClean="0"/>
              <a:t>Davids</a:t>
            </a:r>
            <a:r>
              <a:rPr lang="en-US" i="1" dirty="0" smtClean="0"/>
              <a:t> </a:t>
            </a:r>
            <a:r>
              <a:rPr lang="en-US" dirty="0" smtClean="0"/>
              <a:t>(1619)</a:t>
            </a:r>
          </a:p>
          <a:p>
            <a:endParaRPr lang="en-US" dirty="0"/>
          </a:p>
          <a:p>
            <a:r>
              <a:rPr lang="en-US" dirty="0" smtClean="0"/>
              <a:t>	26 </a:t>
            </a:r>
            <a:r>
              <a:rPr lang="en-US" dirty="0" err="1" smtClean="0"/>
              <a:t>polychoral</a:t>
            </a:r>
            <a:r>
              <a:rPr lang="en-US" dirty="0" smtClean="0"/>
              <a:t> sacred concertos</a:t>
            </a:r>
          </a:p>
          <a:p>
            <a:endParaRPr lang="en-US" dirty="0"/>
          </a:p>
          <a:p>
            <a:r>
              <a:rPr lang="en-US" i="1" dirty="0" err="1" smtClean="0"/>
              <a:t>Symphoniae</a:t>
            </a:r>
            <a:r>
              <a:rPr lang="en-US" i="1" dirty="0" smtClean="0"/>
              <a:t> </a:t>
            </a:r>
            <a:r>
              <a:rPr lang="en-US" i="1" dirty="0" err="1" smtClean="0"/>
              <a:t>Sacrae</a:t>
            </a:r>
            <a:r>
              <a:rPr lang="en-US" dirty="0" smtClean="0"/>
              <a:t>, Part 1 (1629)</a:t>
            </a:r>
          </a:p>
          <a:p>
            <a:endParaRPr lang="en-US" dirty="0"/>
          </a:p>
          <a:p>
            <a:r>
              <a:rPr lang="en-US" dirty="0" smtClean="0"/>
              <a:t>	20 sacred concertos </a:t>
            </a:r>
          </a:p>
          <a:p>
            <a:r>
              <a:rPr lang="en-US" dirty="0"/>
              <a:t>	</a:t>
            </a:r>
            <a:r>
              <a:rPr lang="en-US" dirty="0" smtClean="0"/>
              <a:t>(Latin texts, e.g., “O quam </a:t>
            </a:r>
            <a:r>
              <a:rPr lang="en-US" dirty="0" err="1" smtClean="0"/>
              <a:t>tu</a:t>
            </a:r>
            <a:r>
              <a:rPr lang="en-US" dirty="0" smtClean="0"/>
              <a:t>  	</a:t>
            </a:r>
            <a:r>
              <a:rPr lang="en-US" dirty="0" err="1" smtClean="0"/>
              <a:t>pulchra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19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3581400" cy="5334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0155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Heinrich </a:t>
            </a:r>
            <a:r>
              <a:rPr lang="en-US" dirty="0" err="1" smtClean="0"/>
              <a:t>Schütz</a:t>
            </a:r>
            <a:r>
              <a:rPr lang="en-US" dirty="0" smtClean="0"/>
              <a:t> (1585-1672)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7620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Psalmen</a:t>
            </a:r>
            <a:r>
              <a:rPr lang="en-US" i="1" dirty="0" smtClean="0"/>
              <a:t> </a:t>
            </a:r>
            <a:r>
              <a:rPr lang="en-US" i="1" dirty="0" err="1" smtClean="0"/>
              <a:t>Davids</a:t>
            </a:r>
            <a:r>
              <a:rPr lang="en-US" i="1" dirty="0" smtClean="0"/>
              <a:t> </a:t>
            </a:r>
            <a:r>
              <a:rPr lang="en-US" dirty="0" smtClean="0"/>
              <a:t>(1619)</a:t>
            </a:r>
          </a:p>
          <a:p>
            <a:endParaRPr lang="en-US" dirty="0"/>
          </a:p>
          <a:p>
            <a:r>
              <a:rPr lang="en-US" dirty="0" smtClean="0"/>
              <a:t>	26 </a:t>
            </a:r>
            <a:r>
              <a:rPr lang="en-US" dirty="0" err="1" smtClean="0"/>
              <a:t>polychoral</a:t>
            </a:r>
            <a:r>
              <a:rPr lang="en-US" dirty="0" smtClean="0"/>
              <a:t> sacred concertos</a:t>
            </a:r>
          </a:p>
          <a:p>
            <a:endParaRPr lang="en-US" dirty="0"/>
          </a:p>
          <a:p>
            <a:r>
              <a:rPr lang="en-US" i="1" dirty="0" err="1" smtClean="0"/>
              <a:t>Symphoniae</a:t>
            </a:r>
            <a:r>
              <a:rPr lang="en-US" i="1" dirty="0" smtClean="0"/>
              <a:t> </a:t>
            </a:r>
            <a:r>
              <a:rPr lang="en-US" i="1" dirty="0" err="1" smtClean="0"/>
              <a:t>Sacrae</a:t>
            </a:r>
            <a:r>
              <a:rPr lang="en-US" dirty="0" smtClean="0"/>
              <a:t>, Part 1 (1629)</a:t>
            </a:r>
          </a:p>
          <a:p>
            <a:endParaRPr lang="en-US" dirty="0"/>
          </a:p>
          <a:p>
            <a:r>
              <a:rPr lang="en-US" dirty="0" smtClean="0"/>
              <a:t>	20 sacred concertos </a:t>
            </a:r>
          </a:p>
          <a:p>
            <a:r>
              <a:rPr lang="en-US" dirty="0"/>
              <a:t>	</a:t>
            </a:r>
            <a:r>
              <a:rPr lang="en-US" dirty="0" smtClean="0"/>
              <a:t>(Latin texts, e.g., “O quam </a:t>
            </a:r>
            <a:r>
              <a:rPr lang="en-US" dirty="0" err="1" smtClean="0"/>
              <a:t>tu</a:t>
            </a:r>
            <a:r>
              <a:rPr lang="en-US" dirty="0" smtClean="0"/>
              <a:t>  	</a:t>
            </a:r>
            <a:r>
              <a:rPr lang="en-US" dirty="0" err="1" smtClean="0"/>
              <a:t>pulchra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”)</a:t>
            </a:r>
          </a:p>
          <a:p>
            <a:endParaRPr lang="en-US" dirty="0"/>
          </a:p>
          <a:p>
            <a:r>
              <a:rPr lang="en-US" i="1" dirty="0" err="1" smtClean="0"/>
              <a:t>Symphoniae</a:t>
            </a:r>
            <a:r>
              <a:rPr lang="en-US" i="1" dirty="0" smtClean="0"/>
              <a:t> </a:t>
            </a:r>
            <a:r>
              <a:rPr lang="en-US" i="1" dirty="0" err="1" smtClean="0"/>
              <a:t>Sacrae</a:t>
            </a:r>
            <a:r>
              <a:rPr lang="en-US" dirty="0" smtClean="0"/>
              <a:t>, Part 2 (1647)</a:t>
            </a:r>
          </a:p>
          <a:p>
            <a:endParaRPr lang="en-US" dirty="0"/>
          </a:p>
          <a:p>
            <a:r>
              <a:rPr lang="en-US" dirty="0" smtClean="0"/>
              <a:t>	27 sacred concertos</a:t>
            </a:r>
          </a:p>
          <a:p>
            <a:r>
              <a:rPr lang="en-US" dirty="0"/>
              <a:t>	</a:t>
            </a:r>
            <a:r>
              <a:rPr lang="en-US" dirty="0" smtClean="0"/>
              <a:t>(German texts)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19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3581400" cy="5334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0155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Heinrich </a:t>
            </a:r>
            <a:r>
              <a:rPr lang="en-US" dirty="0" err="1" smtClean="0"/>
              <a:t>Schütz</a:t>
            </a:r>
            <a:r>
              <a:rPr lang="en-US" dirty="0" smtClean="0"/>
              <a:t> (1585-1672)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762000"/>
            <a:ext cx="441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Psalmen</a:t>
            </a:r>
            <a:r>
              <a:rPr lang="en-US" i="1" dirty="0" smtClean="0"/>
              <a:t> </a:t>
            </a:r>
            <a:r>
              <a:rPr lang="en-US" i="1" dirty="0" err="1" smtClean="0"/>
              <a:t>Davids</a:t>
            </a:r>
            <a:r>
              <a:rPr lang="en-US" i="1" dirty="0" smtClean="0"/>
              <a:t> </a:t>
            </a:r>
            <a:r>
              <a:rPr lang="en-US" dirty="0" smtClean="0"/>
              <a:t>(1619)</a:t>
            </a:r>
          </a:p>
          <a:p>
            <a:endParaRPr lang="en-US" dirty="0"/>
          </a:p>
          <a:p>
            <a:r>
              <a:rPr lang="en-US" dirty="0" smtClean="0"/>
              <a:t>	26 </a:t>
            </a:r>
            <a:r>
              <a:rPr lang="en-US" dirty="0" err="1" smtClean="0"/>
              <a:t>polychoral</a:t>
            </a:r>
            <a:r>
              <a:rPr lang="en-US" dirty="0" smtClean="0"/>
              <a:t> sacred concertos</a:t>
            </a:r>
          </a:p>
          <a:p>
            <a:endParaRPr lang="en-US" dirty="0"/>
          </a:p>
          <a:p>
            <a:r>
              <a:rPr lang="en-US" i="1" dirty="0" err="1" smtClean="0"/>
              <a:t>Symphoniae</a:t>
            </a:r>
            <a:r>
              <a:rPr lang="en-US" i="1" dirty="0" smtClean="0"/>
              <a:t> </a:t>
            </a:r>
            <a:r>
              <a:rPr lang="en-US" i="1" dirty="0" err="1" smtClean="0"/>
              <a:t>Sacrae</a:t>
            </a:r>
            <a:r>
              <a:rPr lang="en-US" dirty="0" smtClean="0"/>
              <a:t>, Part 1 (1629)</a:t>
            </a:r>
          </a:p>
          <a:p>
            <a:endParaRPr lang="en-US" dirty="0"/>
          </a:p>
          <a:p>
            <a:r>
              <a:rPr lang="en-US" dirty="0" smtClean="0"/>
              <a:t>	20 sacred concertos </a:t>
            </a:r>
          </a:p>
          <a:p>
            <a:r>
              <a:rPr lang="en-US" dirty="0"/>
              <a:t>	</a:t>
            </a:r>
            <a:r>
              <a:rPr lang="en-US" dirty="0" smtClean="0"/>
              <a:t>(Latin texts, e.g., “O quam </a:t>
            </a:r>
            <a:r>
              <a:rPr lang="en-US" dirty="0" err="1" smtClean="0"/>
              <a:t>tu</a:t>
            </a:r>
            <a:r>
              <a:rPr lang="en-US" dirty="0" smtClean="0"/>
              <a:t>  	</a:t>
            </a:r>
            <a:r>
              <a:rPr lang="en-US" dirty="0" err="1" smtClean="0"/>
              <a:t>pulchra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”)</a:t>
            </a:r>
          </a:p>
          <a:p>
            <a:endParaRPr lang="en-US" dirty="0"/>
          </a:p>
          <a:p>
            <a:r>
              <a:rPr lang="en-US" i="1" dirty="0" err="1" smtClean="0"/>
              <a:t>Symphoniae</a:t>
            </a:r>
            <a:r>
              <a:rPr lang="en-US" i="1" dirty="0" smtClean="0"/>
              <a:t> </a:t>
            </a:r>
            <a:r>
              <a:rPr lang="en-US" i="1" dirty="0" err="1" smtClean="0"/>
              <a:t>Sacrae</a:t>
            </a:r>
            <a:r>
              <a:rPr lang="en-US" dirty="0" smtClean="0"/>
              <a:t>, Part 2 (1647)</a:t>
            </a:r>
          </a:p>
          <a:p>
            <a:endParaRPr lang="en-US" dirty="0"/>
          </a:p>
          <a:p>
            <a:r>
              <a:rPr lang="en-US" dirty="0" smtClean="0"/>
              <a:t>	27 sacred concertos</a:t>
            </a:r>
          </a:p>
          <a:p>
            <a:r>
              <a:rPr lang="en-US" dirty="0"/>
              <a:t>	</a:t>
            </a:r>
            <a:r>
              <a:rPr lang="en-US" dirty="0" smtClean="0"/>
              <a:t>(German texts)</a:t>
            </a:r>
          </a:p>
          <a:p>
            <a:endParaRPr lang="en-US" dirty="0" smtClean="0"/>
          </a:p>
          <a:p>
            <a:r>
              <a:rPr lang="en-US" i="1" dirty="0" err="1" smtClean="0"/>
              <a:t>Symphoniae</a:t>
            </a:r>
            <a:r>
              <a:rPr lang="en-US" i="1" dirty="0" smtClean="0"/>
              <a:t> </a:t>
            </a:r>
            <a:r>
              <a:rPr lang="en-US" i="1" dirty="0" err="1" smtClean="0"/>
              <a:t>Sacrae</a:t>
            </a:r>
            <a:r>
              <a:rPr lang="en-US" dirty="0" smtClean="0"/>
              <a:t>, Part 3 (1650)</a:t>
            </a:r>
          </a:p>
          <a:p>
            <a:endParaRPr lang="en-US" dirty="0"/>
          </a:p>
          <a:p>
            <a:r>
              <a:rPr lang="en-US" dirty="0" smtClean="0"/>
              <a:t>	21 sacred concertos</a:t>
            </a:r>
          </a:p>
          <a:p>
            <a:r>
              <a:rPr lang="en-US" dirty="0"/>
              <a:t>	</a:t>
            </a:r>
            <a:r>
              <a:rPr lang="en-US" dirty="0" smtClean="0"/>
              <a:t>(German texts, e.g., “Saul, Saul, 	was </a:t>
            </a:r>
            <a:r>
              <a:rPr lang="en-US" dirty="0" err="1" smtClean="0"/>
              <a:t>verfolgst</a:t>
            </a:r>
            <a:r>
              <a:rPr lang="en-US" dirty="0" smtClean="0"/>
              <a:t> du </a:t>
            </a:r>
            <a:r>
              <a:rPr lang="en-US" dirty="0" err="1" smtClean="0"/>
              <a:t>mich</a:t>
            </a:r>
            <a:r>
              <a:rPr lang="en-US" dirty="0" smtClean="0"/>
              <a:t>?”</a:t>
            </a:r>
          </a:p>
          <a:p>
            <a:r>
              <a:rPr lang="en-US" dirty="0"/>
              <a:t>	</a:t>
            </a:r>
            <a:r>
              <a:rPr lang="en-US" dirty="0" smtClean="0"/>
              <a:t>and “</a:t>
            </a:r>
            <a:r>
              <a:rPr lang="en-US" dirty="0" err="1" smtClean="0"/>
              <a:t>Vater</a:t>
            </a:r>
            <a:r>
              <a:rPr lang="en-US" dirty="0" smtClean="0"/>
              <a:t> </a:t>
            </a:r>
            <a:r>
              <a:rPr lang="en-US" dirty="0" err="1" smtClean="0"/>
              <a:t>unser</a:t>
            </a:r>
            <a:r>
              <a:rPr lang="en-US" dirty="0" smtClean="0"/>
              <a:t>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19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3287139" cy="386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699" y="5524500"/>
            <a:ext cx="382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Johann Hermann Schein (1586-1630)</a:t>
            </a:r>
          </a:p>
          <a:p>
            <a:pPr algn="ctr"/>
            <a:r>
              <a:rPr lang="en-US" i="1" dirty="0" err="1" smtClean="0"/>
              <a:t>Opella</a:t>
            </a:r>
            <a:r>
              <a:rPr lang="en-US" i="1" dirty="0" smtClean="0"/>
              <a:t> Nova 2 </a:t>
            </a:r>
            <a:r>
              <a:rPr lang="en-US" dirty="0" smtClean="0"/>
              <a:t>(1626)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29635"/>
            <a:ext cx="2667000" cy="3972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55334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Heinrich </a:t>
            </a:r>
            <a:r>
              <a:rPr lang="en-US" dirty="0" err="1" smtClean="0"/>
              <a:t>Schütz</a:t>
            </a:r>
            <a:r>
              <a:rPr lang="en-US" dirty="0" smtClean="0"/>
              <a:t> (1585-1672)</a:t>
            </a:r>
          </a:p>
          <a:p>
            <a:r>
              <a:rPr lang="en-US" i="1" dirty="0" err="1" smtClean="0"/>
              <a:t>Symphoniae</a:t>
            </a:r>
            <a:r>
              <a:rPr lang="en-US" i="1" dirty="0" smtClean="0"/>
              <a:t> </a:t>
            </a:r>
            <a:r>
              <a:rPr lang="en-US" i="1" dirty="0" err="1" smtClean="0"/>
              <a:t>sacrae</a:t>
            </a:r>
            <a:r>
              <a:rPr lang="en-US" i="1" dirty="0" smtClean="0"/>
              <a:t> </a:t>
            </a:r>
            <a:r>
              <a:rPr lang="en-US" dirty="0" smtClean="0"/>
              <a:t>3 (1650)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718066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Sacred Concerto: Two Settings of “</a:t>
            </a:r>
            <a:r>
              <a:rPr lang="en-US" dirty="0" err="1" smtClean="0"/>
              <a:t>Vater</a:t>
            </a:r>
            <a:r>
              <a:rPr lang="en-US" dirty="0" smtClean="0"/>
              <a:t> </a:t>
            </a:r>
            <a:r>
              <a:rPr lang="en-US" dirty="0" err="1" smtClean="0"/>
              <a:t>unser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2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Oratorio –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Non-staged, third-person retelling of a Biblical or other sacred narrative.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Accompaniment: basso continuo, sometimes augmented with other instruments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Oratorio –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Non-staged, third-person retelling of a Biblical or other sacred narrative.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Accompaniment: basso continuo, sometimes augmented with other instruments.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Proceeds in successive sections or parts: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2745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Oratorio –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Non-staged, third-person retelling of a Biblical or other sacred narrative.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Accompaniment: basso continuo, sometimes augmented with other instruments.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Proceeds in successive sections or parts:</a:t>
            </a:r>
          </a:p>
          <a:p>
            <a:endParaRPr lang="en-US" dirty="0" smtClean="0"/>
          </a:p>
          <a:p>
            <a:r>
              <a:rPr lang="en-US" dirty="0" smtClean="0"/>
              <a:t>	Recitative (the story proper), interspersed with: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7628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1656</Words>
  <Application>Microsoft Office PowerPoint</Application>
  <PresentationFormat>On-screen Show (4:3)</PresentationFormat>
  <Paragraphs>437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jah30</dc:creator>
  <cp:lastModifiedBy>Hepokoski, James</cp:lastModifiedBy>
  <cp:revision>100</cp:revision>
  <dcterms:created xsi:type="dcterms:W3CDTF">2015-09-07T12:07:31Z</dcterms:created>
  <dcterms:modified xsi:type="dcterms:W3CDTF">2019-02-10T20:13:51Z</dcterms:modified>
</cp:coreProperties>
</file>