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92" r:id="rId3"/>
    <p:sldId id="295" r:id="rId4"/>
    <p:sldId id="293" r:id="rId5"/>
    <p:sldId id="296" r:id="rId6"/>
    <p:sldId id="297" r:id="rId7"/>
    <p:sldId id="298" r:id="rId8"/>
    <p:sldId id="299" r:id="rId9"/>
    <p:sldId id="311" r:id="rId10"/>
    <p:sldId id="275" r:id="rId11"/>
    <p:sldId id="277" r:id="rId12"/>
    <p:sldId id="300" r:id="rId13"/>
    <p:sldId id="278" r:id="rId14"/>
    <p:sldId id="268" r:id="rId15"/>
    <p:sldId id="332" r:id="rId16"/>
    <p:sldId id="313" r:id="rId17"/>
    <p:sldId id="314" r:id="rId18"/>
    <p:sldId id="315" r:id="rId19"/>
    <p:sldId id="316" r:id="rId20"/>
    <p:sldId id="318" r:id="rId21"/>
    <p:sldId id="301" r:id="rId22"/>
    <p:sldId id="259" r:id="rId23"/>
    <p:sldId id="319" r:id="rId24"/>
    <p:sldId id="272" r:id="rId25"/>
    <p:sldId id="271" r:id="rId26"/>
    <p:sldId id="270" r:id="rId27"/>
    <p:sldId id="289" r:id="rId28"/>
    <p:sldId id="260" r:id="rId29"/>
    <p:sldId id="320" r:id="rId30"/>
    <p:sldId id="321" r:id="rId31"/>
    <p:sldId id="261" r:id="rId32"/>
    <p:sldId id="304" r:id="rId33"/>
    <p:sldId id="303" r:id="rId34"/>
    <p:sldId id="262" r:id="rId35"/>
    <p:sldId id="263" r:id="rId36"/>
    <p:sldId id="269" r:id="rId37"/>
    <p:sldId id="273" r:id="rId38"/>
    <p:sldId id="322" r:id="rId39"/>
    <p:sldId id="323" r:id="rId40"/>
    <p:sldId id="324" r:id="rId41"/>
    <p:sldId id="325" r:id="rId42"/>
    <p:sldId id="326" r:id="rId43"/>
    <p:sldId id="327" r:id="rId44"/>
    <p:sldId id="347" r:id="rId45"/>
    <p:sldId id="348" r:id="rId46"/>
    <p:sldId id="349" r:id="rId47"/>
    <p:sldId id="355" r:id="rId48"/>
    <p:sldId id="350" r:id="rId49"/>
    <p:sldId id="351" r:id="rId50"/>
    <p:sldId id="352" r:id="rId51"/>
    <p:sldId id="344" r:id="rId52"/>
    <p:sldId id="345" r:id="rId53"/>
    <p:sldId id="305" r:id="rId54"/>
    <p:sldId id="328" r:id="rId55"/>
    <p:sldId id="329" r:id="rId56"/>
    <p:sldId id="330" r:id="rId57"/>
    <p:sldId id="331" r:id="rId58"/>
    <p:sldId id="290" r:id="rId59"/>
    <p:sldId id="346" r:id="rId60"/>
    <p:sldId id="265" r:id="rId61"/>
    <p:sldId id="312" r:id="rId62"/>
    <p:sldId id="291" r:id="rId63"/>
    <p:sldId id="308" r:id="rId64"/>
    <p:sldId id="333" r:id="rId65"/>
    <p:sldId id="338" r:id="rId66"/>
    <p:sldId id="341" r:id="rId67"/>
    <p:sldId id="342" r:id="rId68"/>
    <p:sldId id="343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2482-E2F4-499E-ABCD-EA340368CFF9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EA7-2A39-47A5-919D-0AB5F63E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5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2482-E2F4-499E-ABCD-EA340368CFF9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EA7-2A39-47A5-919D-0AB5F63E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0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2482-E2F4-499E-ABCD-EA340368CFF9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EA7-2A39-47A5-919D-0AB5F63E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6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2482-E2F4-499E-ABCD-EA340368CFF9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EA7-2A39-47A5-919D-0AB5F63E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0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2482-E2F4-499E-ABCD-EA340368CFF9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EA7-2A39-47A5-919D-0AB5F63E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2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2482-E2F4-499E-ABCD-EA340368CFF9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EA7-2A39-47A5-919D-0AB5F63E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8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2482-E2F4-499E-ABCD-EA340368CFF9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EA7-2A39-47A5-919D-0AB5F63E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0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2482-E2F4-499E-ABCD-EA340368CFF9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EA7-2A39-47A5-919D-0AB5F63E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5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2482-E2F4-499E-ABCD-EA340368CFF9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EA7-2A39-47A5-919D-0AB5F63E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2482-E2F4-499E-ABCD-EA340368CFF9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EA7-2A39-47A5-919D-0AB5F63E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6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2482-E2F4-499E-ABCD-EA340368CFF9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EA7-2A39-47A5-919D-0AB5F63E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7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22482-E2F4-499E-ABCD-EA340368CFF9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4EA7-2A39-47A5-919D-0AB5F63E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7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800"/>
            <a:ext cx="9144000" cy="5974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2286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Monteverdi, </a:t>
            </a:r>
            <a:r>
              <a:rPr lang="en-US" i="1" dirty="0" err="1" smtClean="0"/>
              <a:t>L’Orfeo</a:t>
            </a:r>
            <a:r>
              <a:rPr lang="en-US" dirty="0" smtClean="0"/>
              <a:t> (</a:t>
            </a:r>
            <a:r>
              <a:rPr lang="en-US" dirty="0" err="1" smtClean="0"/>
              <a:t>Favola</a:t>
            </a:r>
            <a:r>
              <a:rPr lang="en-US" dirty="0" smtClean="0"/>
              <a:t> in </a:t>
            </a:r>
            <a:r>
              <a:rPr lang="en-US" dirty="0" err="1"/>
              <a:t>M</a:t>
            </a:r>
            <a:r>
              <a:rPr lang="en-US" dirty="0" err="1" smtClean="0"/>
              <a:t>usica</a:t>
            </a:r>
            <a:r>
              <a:rPr lang="en-US" dirty="0" smtClean="0"/>
              <a:t>, Mantua 1607)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296" y="333286"/>
            <a:ext cx="4038600" cy="5733593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653113" y="5867401"/>
            <a:ext cx="4281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Monteverdi, Madrigals, Book 5 </a:t>
            </a:r>
          </a:p>
          <a:p>
            <a:pPr algn="ctr"/>
            <a:r>
              <a:rPr lang="en-US" dirty="0" smtClean="0"/>
              <a:t>(1605)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17356" y="5735730"/>
            <a:ext cx="1752600" cy="17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15177" y="228600"/>
            <a:ext cx="1264244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296" y="333286"/>
            <a:ext cx="4038600" cy="5733593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24000" y="5906570"/>
            <a:ext cx="6986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Monteverdi, Madrigals, Book 5 </a:t>
            </a:r>
          </a:p>
          <a:p>
            <a:pPr algn="ctr"/>
            <a:r>
              <a:rPr lang="en-US" dirty="0" smtClean="0"/>
              <a:t>(1605, the last six are “continuo madrigals”—or “</a:t>
            </a:r>
            <a:r>
              <a:rPr lang="en-US" dirty="0" err="1" smtClean="0"/>
              <a:t>concertato</a:t>
            </a:r>
            <a:r>
              <a:rPr lang="en-US" dirty="0" smtClean="0"/>
              <a:t> madrigals”)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17356" y="5735730"/>
            <a:ext cx="1752600" cy="17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15177" y="228600"/>
            <a:ext cx="1264244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00" y="2819400"/>
            <a:ext cx="2667000" cy="380682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8113" y="2819400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“With basso continuo for harpsichord, </a:t>
            </a:r>
            <a:r>
              <a:rPr lang="en-US" sz="1200" dirty="0" err="1" smtClean="0"/>
              <a:t>chitarrone</a:t>
            </a:r>
            <a:r>
              <a:rPr lang="en-US" sz="1200" dirty="0" smtClean="0"/>
              <a:t>, and other similar instruments, produced especially for the last six [madrigals], and </a:t>
            </a:r>
            <a:r>
              <a:rPr lang="en-US" sz="1200" dirty="0"/>
              <a:t>o</a:t>
            </a:r>
            <a:r>
              <a:rPr lang="en-US" sz="1200" dirty="0" smtClean="0"/>
              <a:t>ptional for the others.”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21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7" y="990600"/>
            <a:ext cx="4196036" cy="5565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99" y="1143000"/>
            <a:ext cx="4312967" cy="5413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2570" y="304798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Monteverdi: </a:t>
            </a:r>
            <a:r>
              <a:rPr lang="en-US" dirty="0" err="1"/>
              <a:t>Concertato</a:t>
            </a:r>
            <a:r>
              <a:rPr lang="en-US" dirty="0"/>
              <a:t> </a:t>
            </a:r>
            <a:r>
              <a:rPr lang="en-US" dirty="0" smtClean="0"/>
              <a:t>Madrigal (</a:t>
            </a:r>
            <a:r>
              <a:rPr lang="en-US" dirty="0"/>
              <a:t>Continuo </a:t>
            </a:r>
            <a:r>
              <a:rPr lang="en-US" dirty="0" smtClean="0"/>
              <a:t>Madrigal): </a:t>
            </a:r>
          </a:p>
          <a:p>
            <a:pPr algn="ctr"/>
            <a:r>
              <a:rPr lang="en-US" dirty="0" smtClean="0"/>
              <a:t>“</a:t>
            </a:r>
            <a:r>
              <a:rPr lang="en-US" dirty="0" err="1" smtClean="0"/>
              <a:t>T’amo</a:t>
            </a:r>
            <a:r>
              <a:rPr lang="en-US" dirty="0" smtClean="0"/>
              <a:t> </a:t>
            </a:r>
            <a:r>
              <a:rPr lang="en-US" dirty="0" err="1" smtClean="0"/>
              <a:t>mia</a:t>
            </a:r>
            <a:r>
              <a:rPr lang="en-US" dirty="0" smtClean="0"/>
              <a:t> vita” from Book 5 (1605)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1066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Italian Madrigals by 1605:</a:t>
            </a:r>
          </a:p>
          <a:p>
            <a:pPr algn="ctr"/>
            <a:r>
              <a:rPr lang="en-US" dirty="0" smtClean="0"/>
              <a:t>Three Types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495798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Vocal Only </a:t>
            </a:r>
          </a:p>
          <a:p>
            <a:r>
              <a:rPr lang="en-US" sz="1600" dirty="0" smtClean="0"/>
              <a:t>(group, unaccompanied:</a:t>
            </a:r>
          </a:p>
          <a:p>
            <a:r>
              <a:rPr lang="en-US" sz="1600" dirty="0" smtClean="0"/>
              <a:t>Traditional)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4555619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Solo Madrigal </a:t>
            </a:r>
          </a:p>
          <a:p>
            <a:r>
              <a:rPr lang="en-US" sz="1600" dirty="0" smtClean="0"/>
              <a:t>(solo voice, continuo)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457200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 smtClean="0"/>
              <a:t>Concertato</a:t>
            </a:r>
            <a:r>
              <a:rPr lang="en-US" sz="1600" u="sng" dirty="0" smtClean="0"/>
              <a:t> Madrigal</a:t>
            </a:r>
          </a:p>
          <a:p>
            <a:r>
              <a:rPr lang="en-US" sz="1600" dirty="0" smtClean="0"/>
              <a:t>(voice(s) + additional, essential instrumental parts (including basso continuo)</a:t>
            </a:r>
            <a:endParaRPr lang="en-US" sz="16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219200" y="2127408"/>
            <a:ext cx="2971800" cy="2292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91000" y="2127408"/>
            <a:ext cx="0" cy="2368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91000" y="2127408"/>
            <a:ext cx="2514600" cy="2292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0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2242565" cy="4128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0"/>
            <a:ext cx="2667000" cy="424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6496" y="602012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Caccini’s</a:t>
            </a:r>
            <a:r>
              <a:rPr lang="en-US" dirty="0" smtClean="0"/>
              <a:t> Version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601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Peri’s</a:t>
            </a:r>
            <a:r>
              <a:rPr lang="en-US" dirty="0" smtClean="0"/>
              <a:t> Version</a:t>
            </a:r>
          </a:p>
        </p:txBody>
      </p:sp>
    </p:spTree>
    <p:extLst>
      <p:ext uri="{BB962C8B-B14F-4D97-AF65-F5344CB8AC3E}">
        <p14:creationId xmlns:p14="http://schemas.microsoft.com/office/powerpoint/2010/main" val="25380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653468"/>
            <a:ext cx="1828799" cy="3366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45" y="2710948"/>
            <a:ext cx="2057400" cy="32753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6496" y="602012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Caccini’s</a:t>
            </a:r>
            <a:r>
              <a:rPr lang="en-US" dirty="0" smtClean="0"/>
              <a:t> Version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601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Peri’s</a:t>
            </a:r>
            <a:r>
              <a:rPr lang="en-US" dirty="0" smtClean="0"/>
              <a:t> Version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420469"/>
            <a:ext cx="696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1600: extended musical illustrations of an academic intellectual theory</a:t>
            </a:r>
          </a:p>
        </p:txBody>
      </p:sp>
    </p:spTree>
    <p:extLst>
      <p:ext uri="{BB962C8B-B14F-4D97-AF65-F5344CB8AC3E}">
        <p14:creationId xmlns:p14="http://schemas.microsoft.com/office/powerpoint/2010/main" val="17100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653468"/>
            <a:ext cx="1828799" cy="3366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45" y="2710948"/>
            <a:ext cx="2057400" cy="32753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6496" y="602012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Caccini’s</a:t>
            </a:r>
            <a:r>
              <a:rPr lang="en-US" dirty="0" smtClean="0"/>
              <a:t> Version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601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Peri’s</a:t>
            </a:r>
            <a:r>
              <a:rPr lang="en-US" dirty="0" smtClean="0"/>
              <a:t> Version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420469"/>
            <a:ext cx="696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1600: extended musical illustrations of an academic intellectual theory</a:t>
            </a:r>
          </a:p>
          <a:p>
            <a:pPr algn="ctr"/>
            <a:r>
              <a:rPr lang="en-US" dirty="0" smtClean="0"/>
              <a:t>by which it was both enabled and constrained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7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653468"/>
            <a:ext cx="1828799" cy="3366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45" y="2710948"/>
            <a:ext cx="2057400" cy="32753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6496" y="602012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Caccini’s</a:t>
            </a:r>
            <a:r>
              <a:rPr lang="en-US" dirty="0" smtClean="0"/>
              <a:t> Version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601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Peri’s</a:t>
            </a:r>
            <a:r>
              <a:rPr lang="en-US" dirty="0" smtClean="0"/>
              <a:t> Version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420469"/>
            <a:ext cx="696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1600: extended musical illustrations of an academic intellectual theory</a:t>
            </a:r>
          </a:p>
          <a:p>
            <a:pPr algn="ctr"/>
            <a:r>
              <a:rPr lang="en-US" dirty="0" smtClean="0"/>
              <a:t>by which it was both enabled and constrained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68039" y="1308931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</a:t>
            </a:r>
            <a:r>
              <a:rPr lang="en-US" sz="1400" dirty="0" smtClean="0"/>
              <a:t>e-creation of solo-sung declamation of ancient Greek drama</a:t>
            </a:r>
          </a:p>
        </p:txBody>
      </p:sp>
    </p:spTree>
    <p:extLst>
      <p:ext uri="{BB962C8B-B14F-4D97-AF65-F5344CB8AC3E}">
        <p14:creationId xmlns:p14="http://schemas.microsoft.com/office/powerpoint/2010/main" val="9809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653468"/>
            <a:ext cx="1828799" cy="3366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45" y="2710948"/>
            <a:ext cx="2057400" cy="32753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6496" y="602012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Caccini’s</a:t>
            </a:r>
            <a:r>
              <a:rPr lang="en-US" dirty="0" smtClean="0"/>
              <a:t> Version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601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Peri’s</a:t>
            </a:r>
            <a:r>
              <a:rPr lang="en-US" dirty="0" smtClean="0"/>
              <a:t> Version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420469"/>
            <a:ext cx="696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1600: extended musical illustrations of an academic intellectual theory</a:t>
            </a:r>
          </a:p>
          <a:p>
            <a:pPr algn="ctr"/>
            <a:r>
              <a:rPr lang="en-US" dirty="0" smtClean="0"/>
              <a:t>by which it was both enabled and constrained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68039" y="1308931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</a:t>
            </a:r>
            <a:r>
              <a:rPr lang="en-US" sz="1400" dirty="0" smtClean="0"/>
              <a:t>e-creation of solo-sung declamation of ancient Greek drama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</a:t>
            </a:r>
            <a:r>
              <a:rPr lang="en-US" sz="1400" dirty="0" smtClean="0"/>
              <a:t>implicity of texture: avoidance of elaborate polyphony or other “learned” elements</a:t>
            </a:r>
          </a:p>
        </p:txBody>
      </p:sp>
    </p:spTree>
    <p:extLst>
      <p:ext uri="{BB962C8B-B14F-4D97-AF65-F5344CB8AC3E}">
        <p14:creationId xmlns:p14="http://schemas.microsoft.com/office/powerpoint/2010/main" val="9809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653468"/>
            <a:ext cx="1828799" cy="3366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45" y="2710948"/>
            <a:ext cx="2057400" cy="32753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6496" y="602012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Caccini’s</a:t>
            </a:r>
            <a:r>
              <a:rPr lang="en-US" dirty="0" smtClean="0"/>
              <a:t> Version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601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Peri’s</a:t>
            </a:r>
            <a:r>
              <a:rPr lang="en-US" dirty="0" smtClean="0"/>
              <a:t> Version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420469"/>
            <a:ext cx="696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1600: extended musical illustrations of an academic intellectual theory</a:t>
            </a:r>
          </a:p>
          <a:p>
            <a:pPr algn="ctr"/>
            <a:r>
              <a:rPr lang="en-US" dirty="0" smtClean="0"/>
              <a:t>by which it was both enabled and constrained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68039" y="1308931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</a:t>
            </a:r>
            <a:r>
              <a:rPr lang="en-US" sz="1400" dirty="0" smtClean="0"/>
              <a:t>e-creation of solo-sung declamation of ancient Greek drama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</a:t>
            </a:r>
            <a:r>
              <a:rPr lang="en-US" sz="1400" dirty="0" smtClean="0"/>
              <a:t>implicity of texture: avoidance of elaborate polyphony or other “learned”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</a:t>
            </a:r>
            <a:r>
              <a:rPr lang="en-US" sz="1400" dirty="0" smtClean="0"/>
              <a:t>traightforward recitation over figured bass (</a:t>
            </a:r>
            <a:r>
              <a:rPr lang="en-US" sz="1400" i="1" dirty="0" smtClean="0"/>
              <a:t>stile </a:t>
            </a:r>
            <a:r>
              <a:rPr lang="en-US" sz="1400" i="1" dirty="0" err="1" smtClean="0"/>
              <a:t>rappresentativo</a:t>
            </a:r>
            <a:r>
              <a:rPr lang="en-US" sz="1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09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838199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Music in the Early Modern Era: Italy, c. 1600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42742"/>
            <a:ext cx="5893090" cy="3962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800" y="2208209"/>
            <a:ext cx="2057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Florence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Mantua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Ferrara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Venice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3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653468"/>
            <a:ext cx="1828799" cy="3366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45" y="2710948"/>
            <a:ext cx="2057400" cy="32753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6496" y="602012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Caccini’s</a:t>
            </a:r>
            <a:r>
              <a:rPr lang="en-US" dirty="0" smtClean="0"/>
              <a:t> Version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601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Peri’s</a:t>
            </a:r>
            <a:r>
              <a:rPr lang="en-US" dirty="0" smtClean="0"/>
              <a:t> Version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420469"/>
            <a:ext cx="696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1600: extended musical illustrations of an academic intellectual theory</a:t>
            </a:r>
          </a:p>
          <a:p>
            <a:pPr algn="ctr"/>
            <a:r>
              <a:rPr lang="en-US" dirty="0" smtClean="0"/>
              <a:t>by which it was both enabled and constrained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68039" y="1308931"/>
            <a:ext cx="6629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</a:t>
            </a:r>
            <a:r>
              <a:rPr lang="en-US" sz="1400" dirty="0" smtClean="0"/>
              <a:t>e-creation of solo-sung declamation of ancient Greek drama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</a:t>
            </a:r>
            <a:r>
              <a:rPr lang="en-US" sz="1400" dirty="0" smtClean="0"/>
              <a:t>implicity of texture: avoidance of elaborate polyphony or other “learned”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</a:t>
            </a:r>
            <a:r>
              <a:rPr lang="en-US" sz="1400" dirty="0" smtClean="0"/>
              <a:t>traightforward recitation over figured bass (</a:t>
            </a:r>
            <a:r>
              <a:rPr lang="en-US" sz="1400" i="1" dirty="0" smtClean="0"/>
              <a:t>stile </a:t>
            </a:r>
            <a:r>
              <a:rPr lang="en-US" sz="1400" i="1" dirty="0" err="1" smtClean="0"/>
              <a:t>rappresentativo</a:t>
            </a:r>
            <a:r>
              <a:rPr lang="en-US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</a:t>
            </a:r>
            <a:r>
              <a:rPr lang="en-US" sz="1400" dirty="0" smtClean="0"/>
              <a:t>motional effect largely through the personalized delivery of the performer,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along with a few special effects in the harmonies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809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72220" y="3455406"/>
            <a:ext cx="579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463420" y="2286000"/>
            <a:ext cx="2362200" cy="2286000"/>
          </a:xfrm>
          <a:prstGeom prst="rect">
            <a:avLst/>
          </a:prstGeom>
          <a:solidFill>
            <a:srgbClr val="FFFF00">
              <a:alpha val="5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3200" y="2426587"/>
            <a:ext cx="21826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Change of poetic meter</a:t>
            </a:r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Concluding choral </a:t>
            </a:r>
            <a:r>
              <a:rPr lang="en-US" sz="1400" dirty="0"/>
              <a:t>r</a:t>
            </a:r>
            <a:r>
              <a:rPr lang="en-US" sz="1400" dirty="0" smtClean="0"/>
              <a:t>efrain (summary-reaction), intermixed with recitative verses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692020" y="4066257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(cf. ancient Greek “chorus”)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762000"/>
            <a:ext cx="612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Euridice</a:t>
            </a:r>
            <a:r>
              <a:rPr lang="en-US" dirty="0" smtClean="0"/>
              <a:t> (1600): the general structure of each of the five scenes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2220" y="2971800"/>
            <a:ext cx="3685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Dialogue: scene-setting and action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0327" y="3585875"/>
            <a:ext cx="4433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(“monody”; varying intensities of “</a:t>
            </a:r>
            <a:r>
              <a:rPr lang="en-US" sz="1600" dirty="0" smtClean="0"/>
              <a:t>recitative”;</a:t>
            </a:r>
          </a:p>
          <a:p>
            <a:r>
              <a:rPr lang="en-US" sz="1600" i="1" dirty="0"/>
              <a:t>s</a:t>
            </a:r>
            <a:r>
              <a:rPr lang="en-US" sz="1600" i="1" dirty="0" smtClean="0"/>
              <a:t>tile </a:t>
            </a:r>
            <a:r>
              <a:rPr lang="en-US" sz="1600" i="1" dirty="0" err="1" smtClean="0"/>
              <a:t>rappresentativo</a:t>
            </a:r>
            <a:r>
              <a:rPr lang="en-US" sz="1600" dirty="0" smtClean="0"/>
              <a:t>; mostly dramatic poetic declamation over figured bass, basso continuo)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357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26831"/>
            <a:ext cx="3962400" cy="5361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8" y="726831"/>
            <a:ext cx="4229634" cy="52335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1744" y="609730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Claudio Monteverdi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27918" y="60979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L’Orfeo</a:t>
            </a:r>
            <a:r>
              <a:rPr lang="en-US" dirty="0" smtClean="0"/>
              <a:t> (1607), published in 1609 and again in 1615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08" y="1054948"/>
            <a:ext cx="8177292" cy="549825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86200" y="1676400"/>
            <a:ext cx="838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3800" y="68793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Mantua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6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3694981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5943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Claudio Monteverdi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85800"/>
            <a:ext cx="4343702" cy="50929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601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Vincenzo I of Gonzaga (Mantua)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516108"/>
            <a:ext cx="5238750" cy="2943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4136"/>
            <a:ext cx="5218098" cy="34519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5775" y="6459333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Mantua – Ducal Palace (Gonzaga Family)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80756"/>
            <a:ext cx="3574414" cy="419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1307" y="5486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Vincenzo I of Gonzaga (Mantua)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7" y="658892"/>
            <a:ext cx="3962400" cy="5341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93" y="1116985"/>
            <a:ext cx="4724513" cy="4883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1393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Mantua – Ducal Palace -- Interior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0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21" y="473424"/>
            <a:ext cx="3962400" cy="5361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7" y="1143000"/>
            <a:ext cx="3452962" cy="42725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7988" y="5715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Claudio Monteverdi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5835134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L’Orfeo</a:t>
            </a:r>
            <a:r>
              <a:rPr lang="en-US" dirty="0" smtClean="0"/>
              <a:t> (1607), published in 1609 and again in 1615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86200" y="2286000"/>
            <a:ext cx="51054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18" y="627617"/>
            <a:ext cx="3886200" cy="525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732" y="5867701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L’Orfeo</a:t>
            </a:r>
            <a:r>
              <a:rPr lang="en-US" dirty="0" smtClean="0"/>
              <a:t> (1607), published in 1609 and again in 1615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73" y="914400"/>
            <a:ext cx="3420296" cy="44119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1148" y="550476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Francesco II Gonzaga </a:t>
            </a:r>
          </a:p>
          <a:p>
            <a:pPr algn="ctr"/>
            <a:r>
              <a:rPr lang="en-US" dirty="0" smtClean="0"/>
              <a:t>(son of Vincenzo I)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2362200"/>
            <a:ext cx="4419600" cy="6857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21" y="473424"/>
            <a:ext cx="3962400" cy="5361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28600"/>
            <a:ext cx="2590800" cy="32057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343433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Claudio Monteverdi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100913"/>
            <a:ext cx="2857500" cy="1943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6019800"/>
            <a:ext cx="2057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Alessandro </a:t>
            </a:r>
            <a:r>
              <a:rPr lang="en-US" dirty="0" err="1" smtClean="0"/>
              <a:t>Striggio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(librettist)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5835134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L’Orfeo</a:t>
            </a:r>
            <a:r>
              <a:rPr lang="en-US" dirty="0" smtClean="0"/>
              <a:t> (1607), published in 1609 and again in 1615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34832" y="3985189"/>
            <a:ext cx="3810000" cy="2590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4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800" y="2208209"/>
            <a:ext cx="2057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Florence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Mantua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Ferrara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Venice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13247"/>
            <a:ext cx="5942368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838199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Music in the Early Modern Era: Italy, c. 1600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49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14399"/>
            <a:ext cx="4267200" cy="57524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412062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Mantua—Gonzaga Palace: Interior Room/Hall (</a:t>
            </a:r>
            <a:r>
              <a:rPr lang="en-US" i="1" dirty="0" err="1" smtClean="0"/>
              <a:t>Orfeo</a:t>
            </a:r>
            <a:r>
              <a:rPr lang="en-US" dirty="0" smtClean="0"/>
              <a:t>, 1607)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07279"/>
            <a:ext cx="3660356" cy="495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07277"/>
            <a:ext cx="3926304" cy="4858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5876330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“Monteverdi the Extravagant”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2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07279"/>
            <a:ext cx="3660356" cy="495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07277"/>
            <a:ext cx="3926304" cy="4858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5876330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“Monteverdi the Extravagant”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6178" y="1752600"/>
            <a:ext cx="4419600" cy="761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2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600"/>
            <a:ext cx="443992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07279"/>
            <a:ext cx="366035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3517138" cy="48290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69" y="491631"/>
            <a:ext cx="3581400" cy="799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76200"/>
            <a:ext cx="2209800" cy="165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419600"/>
            <a:ext cx="3042131" cy="2093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256" y="1981200"/>
            <a:ext cx="2941690" cy="20738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9069" y="13093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Clarino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1704201"/>
            <a:ext cx="933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Cornetto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83935" y="4055091"/>
            <a:ext cx="1028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Chitarrone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954374" y="6519696"/>
            <a:ext cx="1216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Regalo</a:t>
            </a:r>
            <a:r>
              <a:rPr lang="en-US" sz="1200" dirty="0" smtClean="0"/>
              <a:t> (Regal)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665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4243"/>
            <a:ext cx="4419600" cy="6180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3964" y="6240787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Monteverdi, </a:t>
            </a:r>
            <a:r>
              <a:rPr lang="en-US" i="1" dirty="0" err="1" smtClean="0"/>
              <a:t>L’Orfeo</a:t>
            </a:r>
            <a:r>
              <a:rPr lang="en-US" dirty="0" smtClean="0"/>
              <a:t> (Mantua, 1607), opening “Toccata”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"/>
            <a:ext cx="6705600" cy="58472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6267386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Monteverdi, </a:t>
            </a:r>
            <a:r>
              <a:rPr lang="en-US" i="1" dirty="0" err="1" smtClean="0"/>
              <a:t>L’Orfeo</a:t>
            </a:r>
            <a:r>
              <a:rPr lang="en-US" dirty="0" smtClean="0"/>
              <a:t> (1607): “Prologue” with instrumental “ritornello”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946777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6052066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Monteverdi, </a:t>
            </a:r>
            <a:r>
              <a:rPr lang="en-US" i="1" dirty="0" err="1" smtClean="0"/>
              <a:t>L’Orfeo</a:t>
            </a:r>
            <a:r>
              <a:rPr lang="en-US" dirty="0" smtClean="0"/>
              <a:t> (1607): “Sinfonia” to Act 3 (Orpheus in the underworld)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3517138" cy="48290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69" y="491631"/>
            <a:ext cx="3581400" cy="799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76200"/>
            <a:ext cx="2209800" cy="165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419600"/>
            <a:ext cx="3042131" cy="2093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256" y="1981200"/>
            <a:ext cx="2941690" cy="20738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9069" y="13093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Clarino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1704201"/>
            <a:ext cx="933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Cornetto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83935" y="4055091"/>
            <a:ext cx="1028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Chitarrone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954374" y="6519696"/>
            <a:ext cx="1216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Regalo</a:t>
            </a:r>
            <a:r>
              <a:rPr lang="en-US" sz="1200" dirty="0" smtClean="0"/>
              <a:t> (Regal)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04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9" y="228600"/>
            <a:ext cx="2546731" cy="568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14" y="1219200"/>
            <a:ext cx="1676400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14" y="4876800"/>
            <a:ext cx="1752600" cy="1206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24" y="2866026"/>
            <a:ext cx="1968380" cy="13877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3835" y="79737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Clarino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370495" y="2589026"/>
            <a:ext cx="933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Cornetto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367163" y="4419599"/>
            <a:ext cx="1028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Chitarrone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334802" y="6245475"/>
            <a:ext cx="1216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Regalo</a:t>
            </a:r>
            <a:r>
              <a:rPr lang="en-US" sz="1200" dirty="0" smtClean="0"/>
              <a:t> (Regal)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304374" y="147851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Thus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err="1" smtClean="0"/>
              <a:t>Orfeo</a:t>
            </a:r>
            <a:r>
              <a:rPr lang="en-US" dirty="0" smtClean="0"/>
              <a:t> (1607) compared with </a:t>
            </a:r>
            <a:r>
              <a:rPr lang="en-US" dirty="0" err="1" smtClean="0"/>
              <a:t>Peri’s</a:t>
            </a:r>
            <a:r>
              <a:rPr lang="en-US" dirty="0" smtClean="0"/>
              <a:t> </a:t>
            </a:r>
            <a:r>
              <a:rPr lang="en-US" i="1" dirty="0" err="1" smtClean="0"/>
              <a:t>Euridice</a:t>
            </a:r>
            <a:r>
              <a:rPr lang="en-US" dirty="0" smtClean="0"/>
              <a:t> (1600):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2" y="1524000"/>
            <a:ext cx="3600168" cy="5208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440385"/>
            <a:ext cx="5212000" cy="312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5715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Florence: The Medici Court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838199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Music in the Early Modern Era: Italy, c. 1600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49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9" y="228600"/>
            <a:ext cx="2546731" cy="568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14" y="1219200"/>
            <a:ext cx="1676400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14" y="4876800"/>
            <a:ext cx="1752600" cy="1206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24" y="2866026"/>
            <a:ext cx="1968380" cy="13877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3835" y="79737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Clarino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370495" y="2589026"/>
            <a:ext cx="933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Cornetto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367163" y="4419599"/>
            <a:ext cx="1028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Chitarrone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334802" y="6245475"/>
            <a:ext cx="1216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Regalo</a:t>
            </a:r>
            <a:r>
              <a:rPr lang="en-US" sz="1200" dirty="0" smtClean="0"/>
              <a:t> (Regal)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304374" y="147851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Thus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err="1" smtClean="0"/>
              <a:t>Orfeo</a:t>
            </a:r>
            <a:r>
              <a:rPr lang="en-US" dirty="0" smtClean="0"/>
              <a:t> (1607) compared with </a:t>
            </a:r>
            <a:r>
              <a:rPr lang="en-US" dirty="0" err="1" smtClean="0"/>
              <a:t>Peri’s</a:t>
            </a:r>
            <a:r>
              <a:rPr lang="en-US" dirty="0" smtClean="0"/>
              <a:t> </a:t>
            </a:r>
            <a:r>
              <a:rPr lang="en-US" i="1" dirty="0" err="1" smtClean="0"/>
              <a:t>Euridice</a:t>
            </a:r>
            <a:r>
              <a:rPr lang="en-US" dirty="0" smtClean="0"/>
              <a:t> (1600):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32148" y="2379826"/>
            <a:ext cx="520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xpressive use of diverse timbres, tone colors</a:t>
            </a:r>
          </a:p>
        </p:txBody>
      </p:sp>
    </p:spTree>
    <p:extLst>
      <p:ext uri="{BB962C8B-B14F-4D97-AF65-F5344CB8AC3E}">
        <p14:creationId xmlns:p14="http://schemas.microsoft.com/office/powerpoint/2010/main" val="219386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9" y="228600"/>
            <a:ext cx="2546731" cy="568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14" y="1219200"/>
            <a:ext cx="1676400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14" y="4876800"/>
            <a:ext cx="1752600" cy="1206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24" y="2866026"/>
            <a:ext cx="1968380" cy="13877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3835" y="79737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Clarino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370495" y="2589026"/>
            <a:ext cx="933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Cornetto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367163" y="4419599"/>
            <a:ext cx="1028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Chitarrone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334802" y="6245475"/>
            <a:ext cx="1216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Regalo</a:t>
            </a:r>
            <a:r>
              <a:rPr lang="en-US" sz="1200" dirty="0" smtClean="0"/>
              <a:t> (Regal)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332148" y="2379826"/>
            <a:ext cx="5202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xpressive use of diverse timbres, tone colors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ar more diversity in kinds/varieties of pieces and special effects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04374" y="147851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Thus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err="1" smtClean="0"/>
              <a:t>Orfeo</a:t>
            </a:r>
            <a:r>
              <a:rPr lang="en-US" dirty="0" smtClean="0"/>
              <a:t> (1607) compared with </a:t>
            </a:r>
            <a:r>
              <a:rPr lang="en-US" dirty="0" err="1" smtClean="0"/>
              <a:t>Peri’s</a:t>
            </a:r>
            <a:r>
              <a:rPr lang="en-US" dirty="0" smtClean="0"/>
              <a:t> </a:t>
            </a:r>
            <a:r>
              <a:rPr lang="en-US" i="1" dirty="0" err="1" smtClean="0"/>
              <a:t>Euridice</a:t>
            </a:r>
            <a:r>
              <a:rPr lang="en-US" dirty="0" smtClean="0"/>
              <a:t> (1600):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6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9" y="228600"/>
            <a:ext cx="2546731" cy="568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14" y="1219200"/>
            <a:ext cx="1676400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14" y="4876800"/>
            <a:ext cx="1752600" cy="1206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24" y="2866026"/>
            <a:ext cx="1968380" cy="13877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3835" y="79737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Clarino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370495" y="2589026"/>
            <a:ext cx="933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Cornetto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367163" y="4419599"/>
            <a:ext cx="1028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Chitarrone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334802" y="6245475"/>
            <a:ext cx="1216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Regalo</a:t>
            </a:r>
            <a:r>
              <a:rPr lang="en-US" sz="1200" dirty="0" smtClean="0"/>
              <a:t> (Regal)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332148" y="2379826"/>
            <a:ext cx="5202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xpressive use of diverse timbres, tone colors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ar more diversity in kinds/varieties of pieces and special effects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3751464"/>
            <a:ext cx="469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Orfeo</a:t>
            </a:r>
            <a:r>
              <a:rPr lang="en-US" dirty="0" smtClean="0"/>
              <a:t>: a tossed salad of different part, styles, and musical effects</a:t>
            </a:r>
            <a:endParaRPr lang="en-US" dirty="0"/>
          </a:p>
        </p:txBody>
      </p:sp>
      <p:pic>
        <p:nvPicPr>
          <p:cNvPr id="1026" name="Picture 2" descr="Image result for tossed sal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54600"/>
            <a:ext cx="2514600" cy="188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04374" y="147851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Thus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err="1" smtClean="0"/>
              <a:t>Orfeo</a:t>
            </a:r>
            <a:r>
              <a:rPr lang="en-US" dirty="0" smtClean="0"/>
              <a:t> (1607) compared with </a:t>
            </a:r>
            <a:r>
              <a:rPr lang="en-US" dirty="0" err="1" smtClean="0"/>
              <a:t>Peri’s</a:t>
            </a:r>
            <a:r>
              <a:rPr lang="en-US" dirty="0" smtClean="0"/>
              <a:t> </a:t>
            </a:r>
            <a:r>
              <a:rPr lang="en-US" i="1" dirty="0" err="1" smtClean="0"/>
              <a:t>Euridice</a:t>
            </a:r>
            <a:r>
              <a:rPr lang="en-US" dirty="0" smtClean="0"/>
              <a:t> (1600):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6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72220" y="3455406"/>
            <a:ext cx="579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463420" y="2286000"/>
            <a:ext cx="2362200" cy="2286000"/>
          </a:xfrm>
          <a:prstGeom prst="rect">
            <a:avLst/>
          </a:prstGeom>
          <a:solidFill>
            <a:srgbClr val="FFFF00">
              <a:alpha val="5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3200" y="2426587"/>
            <a:ext cx="21826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Change of poetic meter</a:t>
            </a:r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Concluding choral </a:t>
            </a:r>
            <a:r>
              <a:rPr lang="en-US" sz="1400" dirty="0"/>
              <a:t>r</a:t>
            </a:r>
            <a:r>
              <a:rPr lang="en-US" sz="1400" dirty="0" smtClean="0"/>
              <a:t>efrain (summary-reaction), intermixed with recitative verses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692020" y="4066257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(cf. ancient Greek “chorus”)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762000"/>
            <a:ext cx="612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Euridice</a:t>
            </a:r>
            <a:r>
              <a:rPr lang="en-US" dirty="0" smtClean="0"/>
              <a:t> (1600): the general structure of each of the five scenes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2220" y="2971800"/>
            <a:ext cx="3685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Dialogue: scene-setting and action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0327" y="3585875"/>
            <a:ext cx="4433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(“monody”; varying intensities of “</a:t>
            </a:r>
            <a:r>
              <a:rPr lang="en-US" sz="1600" dirty="0" smtClean="0"/>
              <a:t>recitative”;</a:t>
            </a:r>
          </a:p>
          <a:p>
            <a:r>
              <a:rPr lang="en-US" sz="1600" i="1" dirty="0"/>
              <a:t>s</a:t>
            </a:r>
            <a:r>
              <a:rPr lang="en-US" sz="1600" i="1" dirty="0" smtClean="0"/>
              <a:t>tile </a:t>
            </a:r>
            <a:r>
              <a:rPr lang="en-US" sz="1600" i="1" dirty="0" err="1" smtClean="0"/>
              <a:t>rappresentativo</a:t>
            </a:r>
            <a:r>
              <a:rPr lang="en-US" sz="1600" dirty="0" smtClean="0"/>
              <a:t>; mostly dramatic poetic declamation over figured bass, basso continuo)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278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895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[The following seven slides were short video clips from a production of </a:t>
            </a:r>
            <a:r>
              <a:rPr lang="en-US" i="1" dirty="0" err="1" smtClean="0"/>
              <a:t>Orfeo</a:t>
            </a:r>
            <a:r>
              <a:rPr lang="en-US" dirty="0" smtClean="0"/>
              <a:t>. They appear here only as pictures in order not to exceed </a:t>
            </a:r>
            <a:r>
              <a:rPr lang="en-US" dirty="0" err="1" smtClean="0"/>
              <a:t>uploadable</a:t>
            </a:r>
            <a:r>
              <a:rPr lang="en-US" dirty="0" smtClean="0"/>
              <a:t> file size.]</a:t>
            </a:r>
          </a:p>
        </p:txBody>
      </p:sp>
    </p:spTree>
    <p:extLst>
      <p:ext uri="{BB962C8B-B14F-4D97-AF65-F5344CB8AC3E}">
        <p14:creationId xmlns:p14="http://schemas.microsoft.com/office/powerpoint/2010/main" val="24745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22" y="990600"/>
            <a:ext cx="867664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6037937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 2, Shepherds’ Songs, “Mira, </a:t>
            </a:r>
            <a:r>
              <a:rPr lang="en-US" dirty="0" err="1" smtClean="0"/>
              <a:t>ch’a</a:t>
            </a:r>
            <a:r>
              <a:rPr lang="en-US" dirty="0" smtClean="0"/>
              <a:t> </a:t>
            </a:r>
            <a:r>
              <a:rPr lang="en-US" dirty="0" err="1" smtClean="0"/>
              <a:t>sè</a:t>
            </a:r>
            <a:r>
              <a:rPr lang="en-US" dirty="0" smtClean="0"/>
              <a:t> </a:t>
            </a:r>
            <a:r>
              <a:rPr lang="en-US" dirty="0" err="1" smtClean="0"/>
              <a:t>n’alletta</a:t>
            </a:r>
            <a:r>
              <a:rPr lang="en-US" dirty="0" smtClean="0"/>
              <a:t>,”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6" y="947791"/>
            <a:ext cx="8815227" cy="4962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6052067"/>
            <a:ext cx="492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 2, </a:t>
            </a:r>
            <a:r>
              <a:rPr lang="en-US" dirty="0" err="1" smtClean="0"/>
              <a:t>Orfeo’s</a:t>
            </a:r>
            <a:r>
              <a:rPr lang="en-US" dirty="0" smtClean="0"/>
              <a:t> air, “Vi </a:t>
            </a:r>
            <a:r>
              <a:rPr lang="en-US" dirty="0" err="1" smtClean="0"/>
              <a:t>ricorda</a:t>
            </a:r>
            <a:r>
              <a:rPr lang="en-US" dirty="0" smtClean="0"/>
              <a:t>, o </a:t>
            </a:r>
            <a:r>
              <a:rPr lang="en-US" dirty="0" err="1" smtClean="0"/>
              <a:t>boschi</a:t>
            </a:r>
            <a:r>
              <a:rPr lang="en-US" dirty="0" smtClean="0"/>
              <a:t> </a:t>
            </a:r>
            <a:r>
              <a:rPr lang="en-US" dirty="0" err="1" smtClean="0"/>
              <a:t>ambrosi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283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1143000"/>
            <a:ext cx="813435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604045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 2, “In un </a:t>
            </a:r>
            <a:r>
              <a:rPr lang="en-US" dirty="0" err="1" smtClean="0"/>
              <a:t>fiorito</a:t>
            </a:r>
            <a:r>
              <a:rPr lang="en-US" dirty="0" smtClean="0"/>
              <a:t> </a:t>
            </a:r>
            <a:r>
              <a:rPr lang="en-US" dirty="0" err="1" smtClean="0"/>
              <a:t>prato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21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1143000"/>
            <a:ext cx="813435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5943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 2, “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sei</a:t>
            </a:r>
            <a:r>
              <a:rPr lang="en-US" dirty="0" smtClean="0"/>
              <a:t> </a:t>
            </a:r>
            <a:r>
              <a:rPr lang="en-US" dirty="0" err="1" smtClean="0"/>
              <a:t>morta</a:t>
            </a:r>
            <a:r>
              <a:rPr lang="en-US" dirty="0" smtClean="0"/>
              <a:t>” (</a:t>
            </a:r>
            <a:r>
              <a:rPr lang="en-US" dirty="0" err="1" smtClean="0"/>
              <a:t>Orfeo’s</a:t>
            </a:r>
            <a:r>
              <a:rPr lang="en-US" dirty="0" smtClean="0"/>
              <a:t> Lament)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690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1143000"/>
            <a:ext cx="8134350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1143000"/>
            <a:ext cx="813435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594787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 2, “Ahi,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acerbo</a:t>
            </a:r>
            <a:r>
              <a:rPr lang="en-US" dirty="0" smtClean="0"/>
              <a:t>”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18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5" y="371402"/>
            <a:ext cx="3991092" cy="54995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9710" y="5985102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Opening Music of </a:t>
            </a:r>
            <a:r>
              <a:rPr lang="en-US" dirty="0" err="1" smtClean="0"/>
              <a:t>Peri’s</a:t>
            </a:r>
            <a:r>
              <a:rPr lang="en-US" dirty="0" smtClean="0"/>
              <a:t> </a:t>
            </a:r>
            <a:r>
              <a:rPr lang="en-US" i="1" dirty="0" err="1" smtClean="0"/>
              <a:t>Euridice</a:t>
            </a:r>
            <a:r>
              <a:rPr lang="en-US" dirty="0" smtClean="0"/>
              <a:t> (1600)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81" y="2084050"/>
            <a:ext cx="4826000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5800436"/>
            <a:ext cx="321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Florence: The Medici Court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1143000"/>
            <a:ext cx="813435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594787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 2, “Ahi,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acerbo</a:t>
            </a:r>
            <a:r>
              <a:rPr lang="en-US" dirty="0" smtClean="0"/>
              <a:t>” 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097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08" y="1054948"/>
            <a:ext cx="8177292" cy="549825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86200" y="1676400"/>
            <a:ext cx="838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3800" y="68793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Mantua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4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08" y="1054948"/>
            <a:ext cx="8177292" cy="549825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72000" y="1727675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3800" y="68793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Mantua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2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20624"/>
            <a:ext cx="7055563" cy="5327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06938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Monteverdi, 1613: leaves Mantuan court for employment in Venice</a:t>
            </a:r>
          </a:p>
          <a:p>
            <a:pPr algn="ctr"/>
            <a:r>
              <a:rPr lang="en-US" dirty="0"/>
              <a:t>(Maestro di Capella, San Marco)</a:t>
            </a:r>
          </a:p>
        </p:txBody>
      </p:sp>
    </p:spTree>
    <p:extLst>
      <p:ext uri="{BB962C8B-B14F-4D97-AF65-F5344CB8AC3E}">
        <p14:creationId xmlns:p14="http://schemas.microsoft.com/office/powerpoint/2010/main" val="38226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20624"/>
            <a:ext cx="7055563" cy="5327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06938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Monteverdi, 1613: leaves Mantuan court for employment in Venice</a:t>
            </a:r>
          </a:p>
          <a:p>
            <a:pPr algn="ctr"/>
            <a:r>
              <a:rPr lang="en-US" dirty="0"/>
              <a:t>(Maestro di Capella, San Marco)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1963" y="12954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Madrigals, Book 6 (</a:t>
            </a:r>
            <a:r>
              <a:rPr lang="en-US" sz="1400" dirty="0" err="1" smtClean="0">
                <a:solidFill>
                  <a:srgbClr val="002060"/>
                </a:solidFill>
              </a:rPr>
              <a:t>concertato</a:t>
            </a:r>
            <a:r>
              <a:rPr lang="en-US" sz="1400" dirty="0" smtClean="0">
                <a:solidFill>
                  <a:srgbClr val="002060"/>
                </a:solidFill>
              </a:rPr>
              <a:t>)—1614</a:t>
            </a:r>
          </a:p>
        </p:txBody>
      </p:sp>
    </p:spTree>
    <p:extLst>
      <p:ext uri="{BB962C8B-B14F-4D97-AF65-F5344CB8AC3E}">
        <p14:creationId xmlns:p14="http://schemas.microsoft.com/office/powerpoint/2010/main" val="11735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20624"/>
            <a:ext cx="7055563" cy="5327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06938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Monteverdi, 1613: leaves Mantuan court for employment in Venice</a:t>
            </a:r>
          </a:p>
          <a:p>
            <a:pPr algn="ctr"/>
            <a:r>
              <a:rPr lang="en-US" dirty="0"/>
              <a:t>(Maestro di Capella, San Marco)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21963" y="1295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Madrigals, Book 6 (</a:t>
            </a:r>
            <a:r>
              <a:rPr lang="en-US" sz="1400" dirty="0" err="1" smtClean="0">
                <a:solidFill>
                  <a:srgbClr val="002060"/>
                </a:solidFill>
              </a:rPr>
              <a:t>concertato</a:t>
            </a:r>
            <a:r>
              <a:rPr lang="en-US" sz="1400" dirty="0" smtClean="0">
                <a:solidFill>
                  <a:srgbClr val="002060"/>
                </a:solidFill>
              </a:rPr>
              <a:t>)—1614</a:t>
            </a:r>
          </a:p>
          <a:p>
            <a:r>
              <a:rPr lang="en-US" sz="1400" dirty="0">
                <a:solidFill>
                  <a:srgbClr val="002060"/>
                </a:solidFill>
              </a:rPr>
              <a:t>Madrigals, Book </a:t>
            </a:r>
            <a:r>
              <a:rPr lang="en-US" sz="1400" dirty="0" smtClean="0">
                <a:solidFill>
                  <a:srgbClr val="002060"/>
                </a:solidFill>
              </a:rPr>
              <a:t>7 </a:t>
            </a:r>
            <a:r>
              <a:rPr lang="en-US" sz="1400" dirty="0">
                <a:solidFill>
                  <a:srgbClr val="002060"/>
                </a:solidFill>
              </a:rPr>
              <a:t>(</a:t>
            </a:r>
            <a:r>
              <a:rPr lang="en-US" sz="1400" dirty="0" err="1">
                <a:solidFill>
                  <a:srgbClr val="002060"/>
                </a:solidFill>
              </a:rPr>
              <a:t>concertato</a:t>
            </a:r>
            <a:r>
              <a:rPr lang="en-US" sz="1400" dirty="0">
                <a:solidFill>
                  <a:srgbClr val="002060"/>
                </a:solidFill>
              </a:rPr>
              <a:t>)—</a:t>
            </a:r>
            <a:r>
              <a:rPr lang="en-US" sz="1400" dirty="0" smtClean="0">
                <a:solidFill>
                  <a:srgbClr val="002060"/>
                </a:solidFill>
              </a:rPr>
              <a:t>1617</a:t>
            </a:r>
          </a:p>
        </p:txBody>
      </p:sp>
    </p:spTree>
    <p:extLst>
      <p:ext uri="{BB962C8B-B14F-4D97-AF65-F5344CB8AC3E}">
        <p14:creationId xmlns:p14="http://schemas.microsoft.com/office/powerpoint/2010/main" val="11735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20624"/>
            <a:ext cx="7055563" cy="5327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06938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Monteverdi, 1613: leaves Mantuan court for employment in Venice</a:t>
            </a:r>
          </a:p>
          <a:p>
            <a:pPr algn="ctr"/>
            <a:r>
              <a:rPr lang="en-US" dirty="0"/>
              <a:t>(Maestro di Capella, San Marco)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21963" y="1295400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Madrigals, Book 6 (</a:t>
            </a:r>
            <a:r>
              <a:rPr lang="en-US" sz="1400" dirty="0" err="1" smtClean="0">
                <a:solidFill>
                  <a:srgbClr val="002060"/>
                </a:solidFill>
              </a:rPr>
              <a:t>concertato</a:t>
            </a:r>
            <a:r>
              <a:rPr lang="en-US" sz="1400" dirty="0" smtClean="0">
                <a:solidFill>
                  <a:srgbClr val="002060"/>
                </a:solidFill>
              </a:rPr>
              <a:t>)—1614</a:t>
            </a:r>
          </a:p>
          <a:p>
            <a:r>
              <a:rPr lang="en-US" sz="1400" dirty="0">
                <a:solidFill>
                  <a:srgbClr val="002060"/>
                </a:solidFill>
              </a:rPr>
              <a:t>Madrigals, Book </a:t>
            </a:r>
            <a:r>
              <a:rPr lang="en-US" sz="1400" dirty="0" smtClean="0">
                <a:solidFill>
                  <a:srgbClr val="002060"/>
                </a:solidFill>
              </a:rPr>
              <a:t>7 </a:t>
            </a:r>
            <a:r>
              <a:rPr lang="en-US" sz="1400" dirty="0">
                <a:solidFill>
                  <a:srgbClr val="002060"/>
                </a:solidFill>
              </a:rPr>
              <a:t>(</a:t>
            </a:r>
            <a:r>
              <a:rPr lang="en-US" sz="1400" dirty="0" err="1">
                <a:solidFill>
                  <a:srgbClr val="002060"/>
                </a:solidFill>
              </a:rPr>
              <a:t>concertato</a:t>
            </a:r>
            <a:r>
              <a:rPr lang="en-US" sz="1400" dirty="0">
                <a:solidFill>
                  <a:srgbClr val="002060"/>
                </a:solidFill>
              </a:rPr>
              <a:t>)—</a:t>
            </a:r>
            <a:r>
              <a:rPr lang="en-US" sz="1400" dirty="0" smtClean="0">
                <a:solidFill>
                  <a:srgbClr val="002060"/>
                </a:solidFill>
              </a:rPr>
              <a:t>1617</a:t>
            </a:r>
          </a:p>
          <a:p>
            <a:r>
              <a:rPr lang="en-US" sz="1400" dirty="0">
                <a:solidFill>
                  <a:srgbClr val="002060"/>
                </a:solidFill>
              </a:rPr>
              <a:t>Madrigals, Book </a:t>
            </a:r>
            <a:r>
              <a:rPr lang="en-US" sz="1400" dirty="0" smtClean="0">
                <a:solidFill>
                  <a:srgbClr val="002060"/>
                </a:solidFill>
              </a:rPr>
              <a:t>8 </a:t>
            </a:r>
            <a:r>
              <a:rPr lang="en-US" sz="1400" dirty="0">
                <a:solidFill>
                  <a:srgbClr val="002060"/>
                </a:solidFill>
              </a:rPr>
              <a:t>(</a:t>
            </a:r>
            <a:r>
              <a:rPr lang="en-US" sz="1400" dirty="0" err="1">
                <a:solidFill>
                  <a:srgbClr val="002060"/>
                </a:solidFill>
              </a:rPr>
              <a:t>concertato</a:t>
            </a:r>
            <a:r>
              <a:rPr lang="en-US" sz="1400" dirty="0">
                <a:solidFill>
                  <a:srgbClr val="002060"/>
                </a:solidFill>
              </a:rPr>
              <a:t>)—</a:t>
            </a:r>
            <a:r>
              <a:rPr lang="en-US" sz="1400" dirty="0" smtClean="0">
                <a:solidFill>
                  <a:srgbClr val="002060"/>
                </a:solidFill>
              </a:rPr>
              <a:t>1638</a:t>
            </a:r>
          </a:p>
        </p:txBody>
      </p:sp>
    </p:spTree>
    <p:extLst>
      <p:ext uri="{BB962C8B-B14F-4D97-AF65-F5344CB8AC3E}">
        <p14:creationId xmlns:p14="http://schemas.microsoft.com/office/powerpoint/2010/main" val="1622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20624"/>
            <a:ext cx="7055563" cy="5327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06938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Monteverdi, 1613: leaves Mantuan court for employment in Venice</a:t>
            </a:r>
          </a:p>
          <a:p>
            <a:pPr algn="ctr"/>
            <a:r>
              <a:rPr lang="en-US" dirty="0"/>
              <a:t>(Maestro di Capella, San Marco)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21963" y="1295400"/>
            <a:ext cx="320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Madrigals, Book 6 (</a:t>
            </a:r>
            <a:r>
              <a:rPr lang="en-US" sz="1400" dirty="0" err="1" smtClean="0">
                <a:solidFill>
                  <a:srgbClr val="002060"/>
                </a:solidFill>
              </a:rPr>
              <a:t>concertato</a:t>
            </a:r>
            <a:r>
              <a:rPr lang="en-US" sz="1400" dirty="0" smtClean="0">
                <a:solidFill>
                  <a:srgbClr val="002060"/>
                </a:solidFill>
              </a:rPr>
              <a:t>)—1614</a:t>
            </a:r>
          </a:p>
          <a:p>
            <a:r>
              <a:rPr lang="en-US" sz="1400" dirty="0">
                <a:solidFill>
                  <a:srgbClr val="002060"/>
                </a:solidFill>
              </a:rPr>
              <a:t>Madrigals, Book </a:t>
            </a:r>
            <a:r>
              <a:rPr lang="en-US" sz="1400" dirty="0" smtClean="0">
                <a:solidFill>
                  <a:srgbClr val="002060"/>
                </a:solidFill>
              </a:rPr>
              <a:t>7 </a:t>
            </a:r>
            <a:r>
              <a:rPr lang="en-US" sz="1400" dirty="0">
                <a:solidFill>
                  <a:srgbClr val="002060"/>
                </a:solidFill>
              </a:rPr>
              <a:t>(</a:t>
            </a:r>
            <a:r>
              <a:rPr lang="en-US" sz="1400" dirty="0" err="1">
                <a:solidFill>
                  <a:srgbClr val="002060"/>
                </a:solidFill>
              </a:rPr>
              <a:t>concertato</a:t>
            </a:r>
            <a:r>
              <a:rPr lang="en-US" sz="1400" dirty="0">
                <a:solidFill>
                  <a:srgbClr val="002060"/>
                </a:solidFill>
              </a:rPr>
              <a:t>)—</a:t>
            </a:r>
            <a:r>
              <a:rPr lang="en-US" sz="1400" dirty="0" smtClean="0">
                <a:solidFill>
                  <a:srgbClr val="002060"/>
                </a:solidFill>
              </a:rPr>
              <a:t>1617</a:t>
            </a:r>
          </a:p>
          <a:p>
            <a:r>
              <a:rPr lang="en-US" sz="1400" dirty="0">
                <a:solidFill>
                  <a:srgbClr val="002060"/>
                </a:solidFill>
              </a:rPr>
              <a:t>Madrigals, Book </a:t>
            </a:r>
            <a:r>
              <a:rPr lang="en-US" sz="1400" dirty="0" smtClean="0">
                <a:solidFill>
                  <a:srgbClr val="002060"/>
                </a:solidFill>
              </a:rPr>
              <a:t>8 </a:t>
            </a:r>
            <a:r>
              <a:rPr lang="en-US" sz="1400" dirty="0">
                <a:solidFill>
                  <a:srgbClr val="002060"/>
                </a:solidFill>
              </a:rPr>
              <a:t>(</a:t>
            </a:r>
            <a:r>
              <a:rPr lang="en-US" sz="1400" dirty="0" err="1">
                <a:solidFill>
                  <a:srgbClr val="002060"/>
                </a:solidFill>
              </a:rPr>
              <a:t>concertato</a:t>
            </a:r>
            <a:r>
              <a:rPr lang="en-US" sz="1400" dirty="0">
                <a:solidFill>
                  <a:srgbClr val="002060"/>
                </a:solidFill>
              </a:rPr>
              <a:t>)—</a:t>
            </a:r>
            <a:r>
              <a:rPr lang="en-US" sz="1400" dirty="0" smtClean="0">
                <a:solidFill>
                  <a:srgbClr val="002060"/>
                </a:solidFill>
              </a:rPr>
              <a:t>1638</a:t>
            </a:r>
          </a:p>
          <a:p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dirty="0" smtClean="0">
                <a:solidFill>
                  <a:srgbClr val="002060"/>
                </a:solidFill>
              </a:rPr>
              <a:t>Opera: </a:t>
            </a:r>
            <a:r>
              <a:rPr lang="en-US" sz="1400" i="1" dirty="0" err="1" smtClean="0">
                <a:solidFill>
                  <a:srgbClr val="002060"/>
                </a:solidFill>
              </a:rPr>
              <a:t>L’incoronazione</a:t>
            </a:r>
            <a:r>
              <a:rPr lang="en-US" sz="1400" i="1" dirty="0" smtClean="0">
                <a:solidFill>
                  <a:srgbClr val="002060"/>
                </a:solidFill>
              </a:rPr>
              <a:t> di </a:t>
            </a:r>
            <a:r>
              <a:rPr lang="en-US" sz="1400" i="1" dirty="0" err="1" smtClean="0">
                <a:solidFill>
                  <a:srgbClr val="002060"/>
                </a:solidFill>
              </a:rPr>
              <a:t>Poppea</a:t>
            </a:r>
            <a:r>
              <a:rPr lang="en-US" sz="1400" dirty="0" smtClean="0">
                <a:solidFill>
                  <a:srgbClr val="002060"/>
                </a:solidFill>
              </a:rPr>
              <a:t>–1643</a:t>
            </a:r>
          </a:p>
        </p:txBody>
      </p:sp>
    </p:spTree>
    <p:extLst>
      <p:ext uri="{BB962C8B-B14F-4D97-AF65-F5344CB8AC3E}">
        <p14:creationId xmlns:p14="http://schemas.microsoft.com/office/powerpoint/2010/main" val="1622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33" y="425365"/>
            <a:ext cx="4165175" cy="541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333" y="349165"/>
            <a:ext cx="4142537" cy="2205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638" y="3048000"/>
            <a:ext cx="3971925" cy="2650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538" y="6148701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Poetically narrated tale, extracted from </a:t>
            </a:r>
            <a:r>
              <a:rPr lang="en-US" dirty="0" err="1" smtClean="0"/>
              <a:t>Torquato</a:t>
            </a:r>
            <a:r>
              <a:rPr lang="en-US" dirty="0" smtClean="0"/>
              <a:t> Tasso, </a:t>
            </a:r>
            <a:r>
              <a:rPr lang="en-US" i="1" dirty="0" err="1" smtClean="0"/>
              <a:t>Gerusalemme</a:t>
            </a:r>
            <a:r>
              <a:rPr lang="en-US" i="1" dirty="0" smtClean="0"/>
              <a:t> </a:t>
            </a:r>
            <a:r>
              <a:rPr lang="en-US" i="1" dirty="0" err="1" smtClean="0"/>
              <a:t>liberata</a:t>
            </a:r>
            <a:r>
              <a:rPr lang="en-US" dirty="0" smtClean="0"/>
              <a:t> (1581)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33" y="425365"/>
            <a:ext cx="4165175" cy="541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333" y="349165"/>
            <a:ext cx="4142537" cy="2205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638" y="3048000"/>
            <a:ext cx="3971925" cy="2650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6208" y="612448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performed, 1624 (</a:t>
            </a:r>
            <a:r>
              <a:rPr lang="en-US" dirty="0" err="1" smtClean="0"/>
              <a:t>Mocenigo</a:t>
            </a:r>
            <a:r>
              <a:rPr lang="en-US" dirty="0" smtClean="0"/>
              <a:t> court); published in </a:t>
            </a:r>
            <a:r>
              <a:rPr lang="en-US" i="1" dirty="0" smtClean="0"/>
              <a:t>Madrigals</a:t>
            </a:r>
            <a:r>
              <a:rPr lang="en-US" dirty="0" smtClean="0"/>
              <a:t>, Book 8 (1638)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7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5" y="371402"/>
            <a:ext cx="3991092" cy="54995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9710" y="5985102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Opening Music of </a:t>
            </a:r>
            <a:r>
              <a:rPr lang="en-US" dirty="0" err="1" smtClean="0"/>
              <a:t>Peri’s</a:t>
            </a:r>
            <a:r>
              <a:rPr lang="en-US" dirty="0" smtClean="0"/>
              <a:t> </a:t>
            </a:r>
            <a:r>
              <a:rPr lang="en-US" i="1" dirty="0" err="1" smtClean="0"/>
              <a:t>Euridice</a:t>
            </a:r>
            <a:r>
              <a:rPr lang="en-US" dirty="0" smtClean="0"/>
              <a:t> (1600)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81" y="2084050"/>
            <a:ext cx="4826000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5800436"/>
            <a:ext cx="321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Florence: The Medici Court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39336" y="914400"/>
            <a:ext cx="3441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 advance? . . . . or a decline?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“Mannerism”?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7924800" cy="5606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617433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Monteverdi, </a:t>
            </a:r>
            <a:r>
              <a:rPr lang="en-US" i="1" dirty="0" smtClean="0"/>
              <a:t>Madrigals</a:t>
            </a:r>
            <a:r>
              <a:rPr lang="en-US" dirty="0" smtClean="0"/>
              <a:t>, Book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33" y="425365"/>
            <a:ext cx="4165175" cy="541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333" y="349165"/>
            <a:ext cx="4142537" cy="2205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638" y="3048000"/>
            <a:ext cx="3971925" cy="2650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538" y="6148701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Poetically narrated tale, extracted from </a:t>
            </a:r>
            <a:r>
              <a:rPr lang="en-US" dirty="0" err="1" smtClean="0"/>
              <a:t>Torquato</a:t>
            </a:r>
            <a:r>
              <a:rPr lang="en-US" dirty="0" smtClean="0"/>
              <a:t> Tasso, </a:t>
            </a:r>
            <a:r>
              <a:rPr lang="en-US" i="1" dirty="0" err="1" smtClean="0"/>
              <a:t>Gerusalemme</a:t>
            </a:r>
            <a:r>
              <a:rPr lang="en-US" i="1" dirty="0" smtClean="0"/>
              <a:t> </a:t>
            </a:r>
            <a:r>
              <a:rPr lang="en-US" i="1" dirty="0" err="1" smtClean="0"/>
              <a:t>liberata</a:t>
            </a:r>
            <a:r>
              <a:rPr lang="en-US" dirty="0" smtClean="0"/>
              <a:t> (1581)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8421"/>
            <a:ext cx="8305800" cy="5876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6324600"/>
            <a:ext cx="339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Monteverdi, Madrigals, Book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3637195" cy="472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85800"/>
            <a:ext cx="4142537" cy="2205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05" y="3384635"/>
            <a:ext cx="3971925" cy="2650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21613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performed, 1624 (</a:t>
            </a:r>
            <a:r>
              <a:rPr lang="en-US" dirty="0" err="1" smtClean="0"/>
              <a:t>Mocenigo</a:t>
            </a:r>
            <a:r>
              <a:rPr lang="en-US" dirty="0" smtClean="0"/>
              <a:t> court); published in Madrigals, Book 8 (1638)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29736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Monteverdi, Preface to Book 8, </a:t>
            </a:r>
            <a:r>
              <a:rPr lang="en-US" i="1" dirty="0" err="1" smtClean="0"/>
              <a:t>Madrigali</a:t>
            </a:r>
            <a:r>
              <a:rPr lang="en-US" i="1" dirty="0" smtClean="0"/>
              <a:t> </a:t>
            </a:r>
            <a:r>
              <a:rPr lang="en-US" i="1" dirty="0" err="1" smtClean="0"/>
              <a:t>guerrieri</a:t>
            </a:r>
            <a:r>
              <a:rPr lang="en-US" i="1" dirty="0" smtClean="0"/>
              <a:t> </a:t>
            </a:r>
            <a:r>
              <a:rPr lang="en-US" i="1" dirty="0" err="1" smtClean="0"/>
              <a:t>ed</a:t>
            </a:r>
            <a:r>
              <a:rPr lang="en-US" i="1" dirty="0" smtClean="0"/>
              <a:t> </a:t>
            </a:r>
            <a:r>
              <a:rPr lang="en-US" i="1" dirty="0" err="1" smtClean="0"/>
              <a:t>amorosi</a:t>
            </a:r>
            <a:r>
              <a:rPr lang="en-US" dirty="0" smtClean="0"/>
              <a:t> (1638)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5240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The three principal passions</a:t>
            </a:r>
            <a:r>
              <a:rPr lang="en-US" dirty="0" smtClean="0"/>
              <a:t>		</a:t>
            </a:r>
            <a:r>
              <a:rPr lang="en-US" u="sng" dirty="0" smtClean="0"/>
              <a:t>Signified musically by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600" dirty="0" smtClean="0"/>
              <a:t>anger				[should be agitated—</a:t>
            </a:r>
            <a:r>
              <a:rPr lang="en-US" sz="1600" i="1" dirty="0" err="1" smtClean="0"/>
              <a:t>concitato</a:t>
            </a:r>
            <a:r>
              <a:rPr lang="en-US" sz="1600" dirty="0" smtClean="0"/>
              <a:t>—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but seems absent?]</a:t>
            </a:r>
          </a:p>
          <a:p>
            <a:endParaRPr lang="en-US" sz="1600" dirty="0"/>
          </a:p>
          <a:p>
            <a:r>
              <a:rPr lang="en-US" sz="1600" dirty="0"/>
              <a:t>m</a:t>
            </a:r>
            <a:r>
              <a:rPr lang="en-US" sz="1600" dirty="0" smtClean="0"/>
              <a:t>oderation			soft (</a:t>
            </a:r>
            <a:r>
              <a:rPr lang="en-US" sz="1600" i="1" dirty="0" err="1" smtClean="0"/>
              <a:t>molle</a:t>
            </a:r>
            <a:r>
              <a:rPr lang="en-US" sz="1600" dirty="0" smtClean="0"/>
              <a:t>), “low register”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h</a:t>
            </a:r>
            <a:r>
              <a:rPr lang="en-US" sz="1600" dirty="0" smtClean="0"/>
              <a:t>umility				“moderate” (</a:t>
            </a:r>
            <a:r>
              <a:rPr lang="en-US" sz="1600" i="1" dirty="0" err="1" smtClean="0"/>
              <a:t>temperato</a:t>
            </a:r>
            <a:r>
              <a:rPr lang="en-US" sz="1600" dirty="0" smtClean="0"/>
              <a:t>), “medium register”</a:t>
            </a:r>
            <a:r>
              <a:rPr lang="en-US" dirty="0" smtClean="0"/>
              <a:t>	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57400" y="2514600"/>
            <a:ext cx="2057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057400" y="3276600"/>
            <a:ext cx="2057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57400" y="4038600"/>
            <a:ext cx="2057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8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29736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Monteverdi, Preface to Book 8, </a:t>
            </a:r>
            <a:r>
              <a:rPr lang="en-US" i="1" dirty="0" err="1" smtClean="0"/>
              <a:t>Madrigali</a:t>
            </a:r>
            <a:r>
              <a:rPr lang="en-US" i="1" dirty="0" smtClean="0"/>
              <a:t> </a:t>
            </a:r>
            <a:r>
              <a:rPr lang="en-US" i="1" dirty="0" err="1" smtClean="0"/>
              <a:t>guerrieri</a:t>
            </a:r>
            <a:r>
              <a:rPr lang="en-US" i="1" dirty="0" smtClean="0"/>
              <a:t> </a:t>
            </a:r>
            <a:r>
              <a:rPr lang="en-US" i="1" dirty="0" err="1" smtClean="0"/>
              <a:t>ed</a:t>
            </a:r>
            <a:r>
              <a:rPr lang="en-US" i="1" dirty="0" smtClean="0"/>
              <a:t> </a:t>
            </a:r>
            <a:r>
              <a:rPr lang="en-US" i="1" dirty="0" err="1" smtClean="0"/>
              <a:t>amorosi</a:t>
            </a:r>
            <a:r>
              <a:rPr lang="en-US" dirty="0" smtClean="0"/>
              <a:t> (1638)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524000"/>
            <a:ext cx="807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The three principal passions</a:t>
            </a:r>
            <a:r>
              <a:rPr lang="en-US" dirty="0" smtClean="0"/>
              <a:t>		</a:t>
            </a:r>
            <a:r>
              <a:rPr lang="en-US" u="sng" dirty="0" smtClean="0"/>
              <a:t>Signified musically by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600" dirty="0" smtClean="0"/>
              <a:t>anger				new, agitated style—</a:t>
            </a:r>
            <a:r>
              <a:rPr lang="en-US" sz="1600" i="1" dirty="0" smtClean="0">
                <a:solidFill>
                  <a:srgbClr val="FF0000"/>
                </a:solidFill>
              </a:rPr>
              <a:t>stile </a:t>
            </a:r>
            <a:r>
              <a:rPr lang="en-US" sz="1600" i="1" dirty="0" err="1" smtClean="0">
                <a:solidFill>
                  <a:srgbClr val="FF0000"/>
                </a:solidFill>
              </a:rPr>
              <a:t>concitato</a:t>
            </a:r>
            <a:r>
              <a:rPr lang="en-US" sz="1600" dirty="0" smtClean="0"/>
              <a:t>—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extremely rapid declamation, spat out at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lightning speed, to express “anger and disdain”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or situations in the “warlike genus”</a:t>
            </a:r>
          </a:p>
          <a:p>
            <a:endParaRPr lang="en-US" sz="1600" dirty="0"/>
          </a:p>
          <a:p>
            <a:r>
              <a:rPr lang="en-US" sz="1600" dirty="0"/>
              <a:t>m</a:t>
            </a:r>
            <a:r>
              <a:rPr lang="en-US" sz="1600" dirty="0" smtClean="0"/>
              <a:t>oderation			soft (</a:t>
            </a:r>
            <a:r>
              <a:rPr lang="en-US" sz="1600" i="1" dirty="0" err="1" smtClean="0"/>
              <a:t>molle</a:t>
            </a:r>
            <a:r>
              <a:rPr lang="en-US" sz="1600" dirty="0" smtClean="0"/>
              <a:t>), “low register”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h</a:t>
            </a:r>
            <a:r>
              <a:rPr lang="en-US" sz="1600" dirty="0" smtClean="0"/>
              <a:t>umility				“moderate” (</a:t>
            </a:r>
            <a:r>
              <a:rPr lang="en-US" sz="1600" i="1" dirty="0" err="1" smtClean="0"/>
              <a:t>temperato</a:t>
            </a:r>
            <a:r>
              <a:rPr lang="en-US" sz="1600" dirty="0" smtClean="0"/>
              <a:t>), “medium register”</a:t>
            </a:r>
            <a:r>
              <a:rPr lang="en-US" dirty="0" smtClean="0"/>
              <a:t>	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57400" y="2514600"/>
            <a:ext cx="2057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057400" y="3733800"/>
            <a:ext cx="2057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57400" y="4495800"/>
            <a:ext cx="2057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1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29736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Monteverdi, Preface to Book 8, </a:t>
            </a:r>
            <a:r>
              <a:rPr lang="en-US" i="1" dirty="0" err="1" smtClean="0"/>
              <a:t>Madrigali</a:t>
            </a:r>
            <a:r>
              <a:rPr lang="en-US" i="1" dirty="0" smtClean="0"/>
              <a:t> </a:t>
            </a:r>
            <a:r>
              <a:rPr lang="en-US" i="1" dirty="0" err="1" smtClean="0"/>
              <a:t>guerrieri</a:t>
            </a:r>
            <a:r>
              <a:rPr lang="en-US" i="1" dirty="0" smtClean="0"/>
              <a:t> </a:t>
            </a:r>
            <a:r>
              <a:rPr lang="en-US" i="1" dirty="0" err="1" smtClean="0"/>
              <a:t>ed</a:t>
            </a:r>
            <a:r>
              <a:rPr lang="en-US" i="1" dirty="0" smtClean="0"/>
              <a:t> </a:t>
            </a:r>
            <a:r>
              <a:rPr lang="en-US" i="1" dirty="0" err="1" smtClean="0"/>
              <a:t>amorosi</a:t>
            </a:r>
            <a:r>
              <a:rPr lang="en-US" dirty="0" smtClean="0"/>
              <a:t> (1638)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2239" y="3200400"/>
            <a:ext cx="807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The three principal passions</a:t>
            </a:r>
            <a:r>
              <a:rPr lang="en-US" dirty="0" smtClean="0"/>
              <a:t>		</a:t>
            </a:r>
            <a:r>
              <a:rPr lang="en-US" u="sng" dirty="0" smtClean="0"/>
              <a:t>Signified musically by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600" dirty="0" smtClean="0"/>
              <a:t>anger				new, agitated style—</a:t>
            </a:r>
            <a:r>
              <a:rPr lang="en-US" sz="1600" i="1" dirty="0" smtClean="0">
                <a:solidFill>
                  <a:srgbClr val="FF0000"/>
                </a:solidFill>
              </a:rPr>
              <a:t>stile </a:t>
            </a:r>
            <a:r>
              <a:rPr lang="en-US" sz="1600" i="1" dirty="0" err="1" smtClean="0">
                <a:solidFill>
                  <a:srgbClr val="FF0000"/>
                </a:solidFill>
              </a:rPr>
              <a:t>concitato</a:t>
            </a:r>
            <a:r>
              <a:rPr lang="en-US" sz="1600" dirty="0" smtClean="0"/>
              <a:t>—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extremely rapid declamation, spat out at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lightning speed, to express “anger and disdain”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or situations in the “warlike genus”</a:t>
            </a:r>
          </a:p>
          <a:p>
            <a:endParaRPr lang="en-US" sz="1600" dirty="0"/>
          </a:p>
          <a:p>
            <a:r>
              <a:rPr lang="en-US" sz="1600" dirty="0"/>
              <a:t>m</a:t>
            </a:r>
            <a:r>
              <a:rPr lang="en-US" sz="1600" dirty="0" smtClean="0"/>
              <a:t>oderation			soft (</a:t>
            </a:r>
            <a:r>
              <a:rPr lang="en-US" sz="1600" i="1" dirty="0" err="1" smtClean="0"/>
              <a:t>molle</a:t>
            </a:r>
            <a:r>
              <a:rPr lang="en-US" sz="1600" dirty="0" smtClean="0"/>
              <a:t>), “low register”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h</a:t>
            </a:r>
            <a:r>
              <a:rPr lang="en-US" sz="1600" dirty="0" smtClean="0"/>
              <a:t>umility				“moderate” (</a:t>
            </a:r>
            <a:r>
              <a:rPr lang="en-US" sz="1600" i="1" dirty="0" err="1" smtClean="0"/>
              <a:t>temperato</a:t>
            </a:r>
            <a:r>
              <a:rPr lang="en-US" sz="1600" dirty="0" smtClean="0"/>
              <a:t>), “medium register”</a:t>
            </a:r>
            <a:r>
              <a:rPr lang="en-US" dirty="0" smtClean="0"/>
              <a:t>	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77639" y="4191000"/>
            <a:ext cx="2057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77639" y="5410200"/>
            <a:ext cx="2057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77639" y="6172200"/>
            <a:ext cx="2057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5800" y="1600200"/>
            <a:ext cx="727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Thesis: “it is [emotional] </a:t>
            </a:r>
            <a:r>
              <a:rPr lang="en-US" u="sng" dirty="0" smtClean="0"/>
              <a:t>contraries</a:t>
            </a:r>
            <a:r>
              <a:rPr lang="en-US" dirty="0" smtClean="0"/>
              <a:t> which [most] greatly move our mind”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8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29736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Monteverdi, Preface to Book 8, </a:t>
            </a:r>
            <a:r>
              <a:rPr lang="en-US" i="1" dirty="0" err="1" smtClean="0"/>
              <a:t>Madrigali</a:t>
            </a:r>
            <a:r>
              <a:rPr lang="en-US" i="1" dirty="0" smtClean="0"/>
              <a:t> </a:t>
            </a:r>
            <a:r>
              <a:rPr lang="en-US" i="1" dirty="0" err="1" smtClean="0"/>
              <a:t>guerrieri</a:t>
            </a:r>
            <a:r>
              <a:rPr lang="en-US" i="1" dirty="0" smtClean="0"/>
              <a:t> </a:t>
            </a:r>
            <a:r>
              <a:rPr lang="en-US" i="1" dirty="0" err="1" smtClean="0"/>
              <a:t>ed</a:t>
            </a:r>
            <a:r>
              <a:rPr lang="en-US" i="1" dirty="0" smtClean="0"/>
              <a:t> </a:t>
            </a:r>
            <a:r>
              <a:rPr lang="en-US" i="1" dirty="0" err="1" smtClean="0"/>
              <a:t>amorosi</a:t>
            </a:r>
            <a:r>
              <a:rPr lang="en-US" dirty="0" smtClean="0"/>
              <a:t> (1638)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2239" y="3200400"/>
            <a:ext cx="807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The three principal passions</a:t>
            </a:r>
            <a:r>
              <a:rPr lang="en-US" dirty="0" smtClean="0"/>
              <a:t>		</a:t>
            </a:r>
            <a:r>
              <a:rPr lang="en-US" u="sng" dirty="0" smtClean="0"/>
              <a:t>Signified musically by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600" dirty="0" smtClean="0"/>
              <a:t>anger				new, agitated style—</a:t>
            </a:r>
            <a:r>
              <a:rPr lang="en-US" sz="1600" i="1" dirty="0" smtClean="0">
                <a:solidFill>
                  <a:srgbClr val="FF0000"/>
                </a:solidFill>
              </a:rPr>
              <a:t>stile </a:t>
            </a:r>
            <a:r>
              <a:rPr lang="en-US" sz="1600" i="1" dirty="0" err="1" smtClean="0">
                <a:solidFill>
                  <a:srgbClr val="FF0000"/>
                </a:solidFill>
              </a:rPr>
              <a:t>concitato</a:t>
            </a:r>
            <a:r>
              <a:rPr lang="en-US" sz="1600" dirty="0" smtClean="0"/>
              <a:t>—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extremely rapid declamation, spat out at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lightning speed, to express “anger and disdain”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or situations in the “warlike genus”</a:t>
            </a:r>
          </a:p>
          <a:p>
            <a:endParaRPr lang="en-US" sz="1600" dirty="0"/>
          </a:p>
          <a:p>
            <a:r>
              <a:rPr lang="en-US" sz="1600" dirty="0"/>
              <a:t>m</a:t>
            </a:r>
            <a:r>
              <a:rPr lang="en-US" sz="1600" dirty="0" smtClean="0"/>
              <a:t>oderation			soft (</a:t>
            </a:r>
            <a:r>
              <a:rPr lang="en-US" sz="1600" i="1" dirty="0" err="1" smtClean="0"/>
              <a:t>molle</a:t>
            </a:r>
            <a:r>
              <a:rPr lang="en-US" sz="1600" dirty="0" smtClean="0"/>
              <a:t>), “low register”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h</a:t>
            </a:r>
            <a:r>
              <a:rPr lang="en-US" sz="1600" dirty="0" smtClean="0"/>
              <a:t>umility				“moderate” (</a:t>
            </a:r>
            <a:r>
              <a:rPr lang="en-US" sz="1600" i="1" dirty="0" err="1" smtClean="0"/>
              <a:t>temperato</a:t>
            </a:r>
            <a:r>
              <a:rPr lang="en-US" sz="1600" dirty="0" smtClean="0"/>
              <a:t>), “medium register”</a:t>
            </a:r>
            <a:r>
              <a:rPr lang="en-US" dirty="0" smtClean="0"/>
              <a:t>	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77639" y="4191000"/>
            <a:ext cx="2057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77639" y="5410200"/>
            <a:ext cx="2057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77639" y="6172200"/>
            <a:ext cx="2057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5800" y="1600200"/>
            <a:ext cx="727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Thesis: “it is [emotional] </a:t>
            </a:r>
            <a:r>
              <a:rPr lang="en-US" u="sng" dirty="0" smtClean="0"/>
              <a:t>contraries</a:t>
            </a:r>
            <a:r>
              <a:rPr lang="en-US" dirty="0" smtClean="0"/>
              <a:t> which [most] greatly move our mind”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 smtClean="0"/>
              <a:t>Combattimento</a:t>
            </a:r>
            <a:r>
              <a:rPr lang="en-US" dirty="0" smtClean="0"/>
              <a:t> = an opportunity to juxtapose “contrary passions”—</a:t>
            </a:r>
          </a:p>
          <a:p>
            <a:r>
              <a:rPr lang="en-US" dirty="0" smtClean="0"/>
              <a:t>     sudden shifts among conflicting emotions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4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3637195" cy="472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85800"/>
            <a:ext cx="4142537" cy="2205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05" y="3384635"/>
            <a:ext cx="3971925" cy="2650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21613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performed, 1624 (</a:t>
            </a:r>
            <a:r>
              <a:rPr lang="en-US" dirty="0" err="1" smtClean="0"/>
              <a:t>Mocenigo</a:t>
            </a:r>
            <a:r>
              <a:rPr lang="en-US" dirty="0" smtClean="0"/>
              <a:t> court); published in Madrigals, Book 8 (1638)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8361"/>
            <a:ext cx="4557143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823" y="6023361"/>
            <a:ext cx="4762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Claudio Monteverdi (1567-1643): </a:t>
            </a:r>
          </a:p>
          <a:p>
            <a:pPr algn="ctr"/>
            <a:r>
              <a:rPr lang="en-US" dirty="0" smtClean="0"/>
              <a:t>master of extravagant musical color and affect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8361"/>
            <a:ext cx="4557143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823" y="6023361"/>
            <a:ext cx="4762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Claudio Monteverdi (1567-1643): </a:t>
            </a:r>
          </a:p>
          <a:p>
            <a:pPr algn="ctr"/>
            <a:r>
              <a:rPr lang="en-US" dirty="0" smtClean="0"/>
              <a:t>master of extravagant musical color and affect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56419" y="15240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musica</a:t>
            </a:r>
            <a:r>
              <a:rPr lang="en-US" i="1" dirty="0" smtClean="0"/>
              <a:t> </a:t>
            </a:r>
            <a:r>
              <a:rPr lang="en-US" i="1" dirty="0" err="1" smtClean="0"/>
              <a:t>moderna</a:t>
            </a:r>
            <a:endParaRPr lang="en-US" i="1" dirty="0" smtClean="0"/>
          </a:p>
          <a:p>
            <a:endParaRPr lang="en-US" dirty="0"/>
          </a:p>
          <a:p>
            <a:r>
              <a:rPr lang="en-US" i="1" dirty="0"/>
              <a:t>s</a:t>
            </a:r>
            <a:r>
              <a:rPr lang="en-US" i="1" dirty="0" smtClean="0"/>
              <a:t>tile </a:t>
            </a:r>
            <a:r>
              <a:rPr lang="en-US" i="1" dirty="0" err="1" smtClean="0"/>
              <a:t>moderno</a:t>
            </a:r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>“</a:t>
            </a:r>
            <a:r>
              <a:rPr lang="en-US" i="1" dirty="0" err="1" smtClean="0"/>
              <a:t>seconda</a:t>
            </a:r>
            <a:r>
              <a:rPr lang="en-US" i="1" dirty="0" smtClean="0"/>
              <a:t> prat[t]</a:t>
            </a:r>
            <a:r>
              <a:rPr lang="en-US" i="1" dirty="0" err="1" smtClean="0"/>
              <a:t>ica</a:t>
            </a:r>
            <a:r>
              <a:rPr lang="en-US" i="1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8361"/>
            <a:ext cx="4557143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823" y="6023361"/>
            <a:ext cx="4762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Claudio Monteverdi (1567-1643): </a:t>
            </a:r>
          </a:p>
          <a:p>
            <a:pPr algn="ctr"/>
            <a:r>
              <a:rPr lang="en-US" dirty="0" smtClean="0"/>
              <a:t>master of extravagant musical color and affect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56419" y="15240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musica</a:t>
            </a:r>
            <a:r>
              <a:rPr lang="en-US" i="1" dirty="0" smtClean="0"/>
              <a:t> </a:t>
            </a:r>
            <a:r>
              <a:rPr lang="en-US" i="1" dirty="0" err="1" smtClean="0"/>
              <a:t>moderna</a:t>
            </a:r>
            <a:endParaRPr lang="en-US" i="1" dirty="0" smtClean="0"/>
          </a:p>
          <a:p>
            <a:endParaRPr lang="en-US" dirty="0"/>
          </a:p>
          <a:p>
            <a:r>
              <a:rPr lang="en-US" i="1" dirty="0"/>
              <a:t>s</a:t>
            </a:r>
            <a:r>
              <a:rPr lang="en-US" i="1" dirty="0" smtClean="0"/>
              <a:t>tile </a:t>
            </a:r>
            <a:r>
              <a:rPr lang="en-US" i="1" dirty="0" err="1" smtClean="0"/>
              <a:t>moderno</a:t>
            </a:r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>“</a:t>
            </a:r>
            <a:r>
              <a:rPr lang="en-US" i="1" dirty="0" err="1" smtClean="0"/>
              <a:t>seconda</a:t>
            </a:r>
            <a:r>
              <a:rPr lang="en-US" i="1" dirty="0" smtClean="0"/>
              <a:t> prat[t]</a:t>
            </a:r>
            <a:r>
              <a:rPr lang="en-US" i="1" dirty="0" err="1" smtClean="0"/>
              <a:t>ica</a:t>
            </a:r>
            <a:r>
              <a:rPr lang="en-US" i="1" dirty="0" smtClean="0"/>
              <a:t>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44196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vocal music accompanied by instruments—including especially a keyboard or string instrument playing from</a:t>
            </a:r>
          </a:p>
          <a:p>
            <a:r>
              <a:rPr lang="en-US" dirty="0" smtClean="0"/>
              <a:t>figured bass (thoroughbass, basso continuo)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3406</TotalTime>
  <Words>1467</Words>
  <Application>Microsoft Office PowerPoint</Application>
  <PresentationFormat>On-screen Show (4:3)</PresentationFormat>
  <Paragraphs>272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Hepokoski, James</dc:creator>
  <cp:lastModifiedBy>Hepokoski, James</cp:lastModifiedBy>
  <cp:revision>109</cp:revision>
  <dcterms:created xsi:type="dcterms:W3CDTF">2015-09-01T19:47:31Z</dcterms:created>
  <dcterms:modified xsi:type="dcterms:W3CDTF">2019-02-14T15:08:39Z</dcterms:modified>
</cp:coreProperties>
</file>