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313" r:id="rId2"/>
    <p:sldId id="340" r:id="rId3"/>
    <p:sldId id="332" r:id="rId4"/>
    <p:sldId id="363" r:id="rId5"/>
    <p:sldId id="341" r:id="rId6"/>
    <p:sldId id="343" r:id="rId7"/>
    <p:sldId id="300" r:id="rId8"/>
    <p:sldId id="302" r:id="rId9"/>
    <p:sldId id="303" r:id="rId10"/>
    <p:sldId id="364" r:id="rId11"/>
    <p:sldId id="344" r:id="rId12"/>
    <p:sldId id="304" r:id="rId13"/>
    <p:sldId id="345" r:id="rId14"/>
    <p:sldId id="346" r:id="rId15"/>
    <p:sldId id="347" r:id="rId16"/>
    <p:sldId id="348" r:id="rId17"/>
    <p:sldId id="334" r:id="rId18"/>
    <p:sldId id="301" r:id="rId19"/>
    <p:sldId id="349" r:id="rId20"/>
    <p:sldId id="307" r:id="rId21"/>
    <p:sldId id="308" r:id="rId22"/>
    <p:sldId id="350" r:id="rId23"/>
    <p:sldId id="377" r:id="rId24"/>
    <p:sldId id="351" r:id="rId25"/>
    <p:sldId id="352" r:id="rId26"/>
    <p:sldId id="309" r:id="rId27"/>
    <p:sldId id="310" r:id="rId28"/>
    <p:sldId id="257" r:id="rId29"/>
    <p:sldId id="314" r:id="rId30"/>
    <p:sldId id="315" r:id="rId31"/>
    <p:sldId id="335" r:id="rId32"/>
    <p:sldId id="282" r:id="rId33"/>
    <p:sldId id="262" r:id="rId34"/>
    <p:sldId id="316" r:id="rId35"/>
    <p:sldId id="317" r:id="rId36"/>
    <p:sldId id="283" r:id="rId37"/>
    <p:sldId id="258" r:id="rId38"/>
    <p:sldId id="263" r:id="rId39"/>
    <p:sldId id="259" r:id="rId40"/>
    <p:sldId id="296" r:id="rId41"/>
    <p:sldId id="284" r:id="rId42"/>
    <p:sldId id="318" r:id="rId43"/>
    <p:sldId id="265" r:id="rId44"/>
    <p:sldId id="279" r:id="rId45"/>
    <p:sldId id="260" r:id="rId46"/>
    <p:sldId id="319" r:id="rId47"/>
    <p:sldId id="353" r:id="rId48"/>
    <p:sldId id="320" r:id="rId49"/>
    <p:sldId id="354" r:id="rId50"/>
    <p:sldId id="264" r:id="rId51"/>
    <p:sldId id="336" r:id="rId52"/>
    <p:sldId id="369" r:id="rId53"/>
    <p:sldId id="370" r:id="rId54"/>
    <p:sldId id="372" r:id="rId55"/>
    <p:sldId id="371" r:id="rId56"/>
    <p:sldId id="355" r:id="rId57"/>
    <p:sldId id="266" r:id="rId58"/>
    <p:sldId id="285" r:id="rId59"/>
    <p:sldId id="322" r:id="rId60"/>
    <p:sldId id="356" r:id="rId61"/>
    <p:sldId id="357" r:id="rId62"/>
    <p:sldId id="297" r:id="rId63"/>
    <p:sldId id="288" r:id="rId64"/>
    <p:sldId id="287" r:id="rId65"/>
    <p:sldId id="272" r:id="rId66"/>
    <p:sldId id="273" r:id="rId67"/>
    <p:sldId id="271" r:id="rId68"/>
    <p:sldId id="268" r:id="rId69"/>
    <p:sldId id="360" r:id="rId70"/>
    <p:sldId id="323" r:id="rId71"/>
    <p:sldId id="270" r:id="rId72"/>
    <p:sldId id="289" r:id="rId73"/>
    <p:sldId id="290" r:id="rId74"/>
    <p:sldId id="324" r:id="rId75"/>
    <p:sldId id="361" r:id="rId76"/>
    <p:sldId id="373" r:id="rId77"/>
    <p:sldId id="374" r:id="rId78"/>
    <p:sldId id="291" r:id="rId79"/>
    <p:sldId id="276" r:id="rId80"/>
    <p:sldId id="293" r:id="rId81"/>
    <p:sldId id="375" r:id="rId82"/>
    <p:sldId id="325" r:id="rId83"/>
    <p:sldId id="328" r:id="rId84"/>
    <p:sldId id="329" r:id="rId85"/>
    <p:sldId id="376" r:id="rId86"/>
    <p:sldId id="337" r:id="rId87"/>
    <p:sldId id="331" r:id="rId88"/>
    <p:sldId id="362" r:id="rId89"/>
    <p:sldId id="330" r:id="rId90"/>
    <p:sldId id="311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9829" autoAdjust="0"/>
  </p:normalViewPr>
  <p:slideViewPr>
    <p:cSldViewPr>
      <p:cViewPr varScale="1">
        <p:scale>
          <a:sx n="116" d="100"/>
          <a:sy n="116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9E860-A7FD-4D56-9F7B-60E8071FA0C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4F0ED-6709-47B0-A3BE-FDAC64DA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6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4F0ED-6709-47B0-A3BE-FDAC64DA83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76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4F0ED-6709-47B0-A3BE-FDAC64DA83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40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4F0ED-6709-47B0-A3BE-FDAC64DA834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1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6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7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3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7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2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7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63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1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5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4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5800-4A6F-4240-A57C-CEF85DC1E768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EC042-7695-4D36-84F8-C752F9436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6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4.jpg"/><Relationship Id="rId4" Type="http://schemas.openxmlformats.org/officeDocument/2006/relationships/image" Target="../media/image5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1600200"/>
            <a:ext cx="742731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2273" y="835738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Music 351:</a:t>
            </a:r>
          </a:p>
          <a:p>
            <a:pPr algn="ctr"/>
            <a:r>
              <a:rPr lang="en-US" b="1" dirty="0" smtClean="0"/>
              <a:t>Music in European Court, Church, and Theater, 1600-1800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600" y="514106"/>
            <a:ext cx="1676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James Hepokoski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14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337" y="2259106"/>
            <a:ext cx="7858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striving for an intensely heightened, word-oriented expressivity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rise of figured bass/basso continuo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origin of “opera”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702469" y="2133600"/>
            <a:ext cx="8289131" cy="762000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02469" y="3429000"/>
            <a:ext cx="8348662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61" y="2057400"/>
            <a:ext cx="7653424" cy="3871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074345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But: who “invented” figured bass—c. 1580/90-1600?</a:t>
            </a:r>
          </a:p>
          <a:p>
            <a:pPr algn="ctr"/>
            <a:r>
              <a:rPr lang="en-US" dirty="0" smtClean="0"/>
              <a:t>Is there a person to whom we can attribute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7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4" y="762000"/>
            <a:ext cx="3139744" cy="3817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42" y="762000"/>
            <a:ext cx="2673179" cy="3900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486074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Giulio </a:t>
            </a:r>
            <a:r>
              <a:rPr lang="en-US" dirty="0" err="1" smtClean="0"/>
              <a:t>Caccini</a:t>
            </a:r>
            <a:r>
              <a:rPr lang="en-US" dirty="0" smtClean="0"/>
              <a:t> (1551-1618)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4699" y="5562600"/>
            <a:ext cx="7795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“It occurred to me to introduce a kind of music by which anyone could almost speak in music, </a:t>
            </a:r>
          </a:p>
          <a:p>
            <a:r>
              <a:rPr lang="en-US" sz="1400" dirty="0" smtClean="0"/>
              <a:t>using (as I have said elsewhere) a certain noble </a:t>
            </a:r>
            <a:r>
              <a:rPr lang="en-US" sz="1400" i="1" dirty="0" err="1" smtClean="0"/>
              <a:t>sprezzatura</a:t>
            </a:r>
            <a:r>
              <a:rPr lang="en-US" sz="1400" dirty="0" smtClean="0"/>
              <a:t> in the melody. . . . </a:t>
            </a:r>
            <a:r>
              <a:rPr lang="en-US" sz="1400" dirty="0"/>
              <a:t>w</a:t>
            </a:r>
            <a:r>
              <a:rPr lang="en-US" sz="1400" dirty="0" smtClean="0"/>
              <a:t>hile sustaining the pitch of the bass note . . . and with the middle lines played by the instrument to express some </a:t>
            </a:r>
            <a:r>
              <a:rPr lang="en-US" sz="1400" i="1" dirty="0" err="1" smtClean="0"/>
              <a:t>affetto</a:t>
            </a:r>
            <a:r>
              <a:rPr lang="en-US" sz="1400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4580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4200" y="93912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Origins of Figured Bass?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34142"/>
            <a:ext cx="26289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Common practice: solo singing over a freely</a:t>
            </a:r>
          </a:p>
          <a:p>
            <a:r>
              <a:rPr lang="en-US" dirty="0"/>
              <a:t>s</a:t>
            </a:r>
            <a:r>
              <a:rPr lang="en-US" dirty="0" smtClean="0"/>
              <a:t>trummed or played </a:t>
            </a:r>
          </a:p>
          <a:p>
            <a:r>
              <a:rPr lang="en-US" dirty="0"/>
              <a:t>i</a:t>
            </a:r>
            <a:r>
              <a:rPr lang="en-US" dirty="0" smtClean="0"/>
              <a:t>nstrumental accompaniment?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93912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Origins of Figured Bass?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678" y="56388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. . . 1570s, 1580s, 1590s . . 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75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34142"/>
            <a:ext cx="26289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Common practice: solo singing over a freely</a:t>
            </a:r>
          </a:p>
          <a:p>
            <a:r>
              <a:rPr lang="en-US" dirty="0"/>
              <a:t>s</a:t>
            </a:r>
            <a:r>
              <a:rPr lang="en-US" dirty="0" smtClean="0"/>
              <a:t>trummed or played </a:t>
            </a:r>
          </a:p>
          <a:p>
            <a:r>
              <a:rPr lang="en-US" dirty="0"/>
              <a:t>i</a:t>
            </a:r>
            <a:r>
              <a:rPr lang="en-US" dirty="0" smtClean="0"/>
              <a:t>nstrumental accompaniment?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93912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Origins of Figured Bass?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213359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Innovation, c. 1580s, 1590s: </a:t>
            </a:r>
          </a:p>
          <a:p>
            <a:r>
              <a:rPr lang="en-US" sz="1200" dirty="0" smtClean="0"/>
              <a:t>formalize the improvisatory practice </a:t>
            </a:r>
          </a:p>
          <a:p>
            <a:r>
              <a:rPr lang="en-US" sz="1200" dirty="0" smtClean="0"/>
              <a:t>into a new manner of notation?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48678" y="56388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. . . 1570s, 1580s, 1590s . . 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75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34142"/>
            <a:ext cx="26289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Common practice: solo singing over a freely</a:t>
            </a:r>
          </a:p>
          <a:p>
            <a:r>
              <a:rPr lang="en-US" dirty="0"/>
              <a:t>s</a:t>
            </a:r>
            <a:r>
              <a:rPr lang="en-US" dirty="0" smtClean="0"/>
              <a:t>trummed or played </a:t>
            </a:r>
          </a:p>
          <a:p>
            <a:r>
              <a:rPr lang="en-US" dirty="0"/>
              <a:t>i</a:t>
            </a:r>
            <a:r>
              <a:rPr lang="en-US" dirty="0" smtClean="0"/>
              <a:t>nstrumental accompaniment?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93912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Origins of Figured Bass?</a:t>
            </a:r>
            <a:endParaRPr lang="en-US" dirty="0"/>
          </a:p>
        </p:txBody>
      </p:sp>
      <p:sp>
        <p:nvSpPr>
          <p:cNvPr id="6" name="Curved Left Arrow 5"/>
          <p:cNvSpPr/>
          <p:nvPr/>
        </p:nvSpPr>
        <p:spPr>
          <a:xfrm rot="16200000">
            <a:off x="3888122" y="1016664"/>
            <a:ext cx="758156" cy="4572000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9250" y="3813017"/>
            <a:ext cx="256514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Figured bass (notated!) as an increasingly common practice </a:t>
            </a:r>
          </a:p>
          <a:p>
            <a:r>
              <a:rPr lang="en-US" dirty="0" smtClean="0"/>
              <a:t>for any “accompanying” instrument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213359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Innovation, c. 1580s, 1590s: </a:t>
            </a:r>
          </a:p>
          <a:p>
            <a:r>
              <a:rPr lang="en-US" sz="1200" dirty="0" smtClean="0"/>
              <a:t>formalize the improvisatory practice </a:t>
            </a:r>
          </a:p>
          <a:p>
            <a:r>
              <a:rPr lang="en-US" sz="1200" dirty="0" smtClean="0"/>
              <a:t>into a new manner of notation?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48678" y="56388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. . . 1570s, 1580s, 1590s . . .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969251" y="5777299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. . . 1590s [?], 1600s . . . 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758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739" y="228600"/>
            <a:ext cx="4343400" cy="6144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8339" y="601132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07393"/>
            <a:ext cx="3035300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3276600" cy="4231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900" y="545413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Lodovico</a:t>
            </a:r>
            <a:r>
              <a:rPr lang="en-US" dirty="0" smtClean="0"/>
              <a:t> </a:t>
            </a:r>
            <a:r>
              <a:rPr lang="en-US" dirty="0" err="1" smtClean="0"/>
              <a:t>Viadana</a:t>
            </a:r>
            <a:r>
              <a:rPr lang="en-US" dirty="0" smtClean="0"/>
              <a:t> (c</a:t>
            </a:r>
            <a:r>
              <a:rPr lang="en-US" dirty="0"/>
              <a:t>. 1560 </a:t>
            </a:r>
            <a:r>
              <a:rPr lang="en-US" dirty="0" smtClean="0"/>
              <a:t>–1627)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8050" y="5454134"/>
            <a:ext cx="404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Cento concerti </a:t>
            </a:r>
            <a:r>
              <a:rPr lang="en-US" i="1" dirty="0" err="1" smtClean="0"/>
              <a:t>ecclesiactici</a:t>
            </a:r>
            <a:endParaRPr lang="en-US" i="1" dirty="0" smtClean="0"/>
          </a:p>
          <a:p>
            <a:pPr algn="ctr"/>
            <a:r>
              <a:rPr lang="en-US" dirty="0" smtClean="0"/>
              <a:t>“100 Sacred Concertos” (Venice, 1602)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5745" y="3048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early publication featuring figured bass—but sacred; Latin texts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3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07393"/>
            <a:ext cx="3035300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3276600" cy="4231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900" y="545413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Lodovico</a:t>
            </a:r>
            <a:r>
              <a:rPr lang="en-US" dirty="0" smtClean="0"/>
              <a:t> </a:t>
            </a:r>
            <a:r>
              <a:rPr lang="en-US" dirty="0" err="1" smtClean="0"/>
              <a:t>Viadana</a:t>
            </a:r>
            <a:r>
              <a:rPr lang="en-US" dirty="0" smtClean="0"/>
              <a:t> (c</a:t>
            </a:r>
            <a:r>
              <a:rPr lang="en-US" dirty="0"/>
              <a:t>. 1560 </a:t>
            </a:r>
            <a:r>
              <a:rPr lang="en-US" dirty="0" smtClean="0"/>
              <a:t>–1627)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8050" y="5454134"/>
            <a:ext cx="404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Cento concerti </a:t>
            </a:r>
            <a:r>
              <a:rPr lang="en-US" i="1" dirty="0" err="1" smtClean="0"/>
              <a:t>ecclesiactici</a:t>
            </a:r>
            <a:endParaRPr lang="en-US" i="1" dirty="0" smtClean="0"/>
          </a:p>
          <a:p>
            <a:pPr algn="ctr"/>
            <a:r>
              <a:rPr lang="en-US" dirty="0" smtClean="0"/>
              <a:t>“100 Sacred Concertos” (Venice, 1602)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5745" y="3048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early publication featuring figured bass—but sacred; Latin texts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105400" y="2438400"/>
            <a:ext cx="27432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337" y="2259106"/>
            <a:ext cx="7858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striving for an intensely heightened, word-oriented expressivity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rise of figured bass/basso continuo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origin of “opera”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304800" y="3276600"/>
            <a:ext cx="8348662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32491"/>
            <a:ext cx="2362200" cy="3261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81200"/>
            <a:ext cx="2245644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0" y="1831905"/>
            <a:ext cx="2634730" cy="3727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524129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Emilio de’ </a:t>
            </a:r>
            <a:r>
              <a:rPr lang="en-US" sz="1400" dirty="0" err="1" smtClean="0"/>
              <a:t>Cavalieri</a:t>
            </a:r>
            <a:r>
              <a:rPr lang="en-US" sz="1400" dirty="0" smtClean="0"/>
              <a:t>		   Giulio </a:t>
            </a:r>
            <a:r>
              <a:rPr lang="en-US" sz="1400" dirty="0" err="1" smtClean="0"/>
              <a:t>Caccini</a:t>
            </a:r>
            <a:r>
              <a:rPr lang="en-US" sz="1400" dirty="0" smtClean="0"/>
              <a:t>		     </a:t>
            </a:r>
            <a:r>
              <a:rPr lang="en-US" sz="1400" dirty="0" err="1" smtClean="0"/>
              <a:t>Lodovico</a:t>
            </a:r>
            <a:r>
              <a:rPr lang="en-US" sz="1400" dirty="0" smtClean="0"/>
              <a:t> </a:t>
            </a:r>
            <a:r>
              <a:rPr lang="en-US" sz="1400" dirty="0" err="1" smtClean="0"/>
              <a:t>Viadana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28700" y="546829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Rome, 1600</a:t>
            </a:r>
          </a:p>
          <a:p>
            <a:r>
              <a:rPr lang="en-US" sz="1600" dirty="0" smtClean="0"/>
              <a:t>(sacred play:</a:t>
            </a:r>
          </a:p>
          <a:p>
            <a:r>
              <a:rPr lang="en-US" sz="1600" dirty="0" smtClean="0"/>
              <a:t>Italian text)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5468293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Florence, 1601-02 (solo madrigals and airs: </a:t>
            </a:r>
          </a:p>
          <a:p>
            <a:r>
              <a:rPr lang="en-US" sz="1600" dirty="0" smtClean="0"/>
              <a:t>Italian text)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381000"/>
            <a:ext cx="574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Early publications with figured bass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5363289"/>
            <a:ext cx="175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Venice, 1602 </a:t>
            </a:r>
          </a:p>
          <a:p>
            <a:r>
              <a:rPr lang="en-US" sz="1600" dirty="0" smtClean="0"/>
              <a:t>(sacred concertos, voice &amp; basso continuo </a:t>
            </a:r>
          </a:p>
          <a:p>
            <a:r>
              <a:rPr lang="en-US" sz="1600" dirty="0" smtClean="0"/>
              <a:t>Latin text)</a:t>
            </a:r>
          </a:p>
        </p:txBody>
      </p:sp>
    </p:spTree>
    <p:extLst>
      <p:ext uri="{BB962C8B-B14F-4D97-AF65-F5344CB8AC3E}">
        <p14:creationId xmlns:p14="http://schemas.microsoft.com/office/powerpoint/2010/main" val="7737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32491"/>
            <a:ext cx="2362200" cy="3261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81200"/>
            <a:ext cx="2245644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524129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Emilio de’ </a:t>
            </a:r>
            <a:r>
              <a:rPr lang="en-US" sz="1400" dirty="0" err="1" smtClean="0"/>
              <a:t>Cavalieri</a:t>
            </a:r>
            <a:r>
              <a:rPr lang="en-US" sz="1400" dirty="0" smtClean="0"/>
              <a:t>		   Giulio </a:t>
            </a:r>
            <a:r>
              <a:rPr lang="en-US" sz="1400" dirty="0" err="1" smtClean="0"/>
              <a:t>Caccini</a:t>
            </a:r>
            <a:r>
              <a:rPr lang="en-US" sz="1400" dirty="0" smtClean="0"/>
              <a:t>		     </a:t>
            </a:r>
            <a:r>
              <a:rPr lang="en-US" sz="1400" dirty="0" err="1" smtClean="0"/>
              <a:t>Lodovico</a:t>
            </a:r>
            <a:r>
              <a:rPr lang="en-US" sz="1400" dirty="0" smtClean="0"/>
              <a:t> </a:t>
            </a:r>
            <a:r>
              <a:rPr lang="en-US" sz="1400" dirty="0" err="1" smtClean="0"/>
              <a:t>Viadana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28700" y="54864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Rome, 1600</a:t>
            </a:r>
          </a:p>
          <a:p>
            <a:r>
              <a:rPr lang="en-US" sz="1600" dirty="0" smtClean="0"/>
              <a:t>(sacred play:</a:t>
            </a:r>
          </a:p>
          <a:p>
            <a:r>
              <a:rPr lang="en-US" sz="1600" dirty="0" smtClean="0"/>
              <a:t>Italian text)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5363289"/>
            <a:ext cx="175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Venice, 1602 </a:t>
            </a:r>
          </a:p>
          <a:p>
            <a:r>
              <a:rPr lang="en-US" sz="1600" dirty="0" smtClean="0"/>
              <a:t>(sacred concertos, voice &amp; basso continuo </a:t>
            </a:r>
          </a:p>
          <a:p>
            <a:r>
              <a:rPr lang="en-US" sz="1600" dirty="0" smtClean="0"/>
              <a:t>Latin text)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000" y="877798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Omitted here so far: recitative style singing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over figured bass in early “opera” (Florence, c. 1600)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381000"/>
            <a:ext cx="574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Early publications with figured bass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505200" y="5468293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Florence, 1601-02 (solo madrigals and airs: </a:t>
            </a:r>
          </a:p>
          <a:p>
            <a:r>
              <a:rPr lang="en-US" sz="1600" dirty="0" smtClean="0"/>
              <a:t>Italian text)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0" y="1831905"/>
            <a:ext cx="2634730" cy="37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2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05000" y="877798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Omitted here so far: recitative style singing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over figured bass in early “opera” (Florence, c. 1600)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381000"/>
            <a:ext cx="574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Early publications with figured bass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219200" y="160699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emerging, grander-scale new genre: staged secular drama (especially favoring pastoral tales from ancient Greek literature)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 result for peri eurid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61" y="2362200"/>
            <a:ext cx="5715000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39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2895600" y="1878177"/>
            <a:ext cx="13335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210805" y="1906092"/>
            <a:ext cx="894595" cy="3123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9326" y="5118360"/>
            <a:ext cx="860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Solo Madrigals           Solo Airs		 Sacred Concertos		“Operatic Recitative”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46477" y="838200"/>
            <a:ext cx="3810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“Monody,” c. 1600-02:</a:t>
            </a:r>
            <a:br>
              <a:rPr lang="en-US" dirty="0" smtClean="0"/>
            </a:br>
            <a:r>
              <a:rPr lang="en-US" dirty="0" smtClean="0"/>
              <a:t>Four Types of Music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29100" y="1890248"/>
            <a:ext cx="3314700" cy="29986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82148" y="1906092"/>
            <a:ext cx="3328658" cy="3123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3000" y="6019800"/>
            <a:ext cx="731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Caccini</a:t>
            </a:r>
            <a:r>
              <a:rPr lang="en-US" dirty="0" smtClean="0"/>
              <a:t>			       </a:t>
            </a:r>
            <a:r>
              <a:rPr lang="en-US" dirty="0" err="1" smtClean="0"/>
              <a:t>Viadana</a:t>
            </a:r>
            <a:r>
              <a:rPr lang="en-US" dirty="0" smtClean="0"/>
              <a:t>                                   </a:t>
            </a:r>
            <a:r>
              <a:rPr lang="en-US" dirty="0" err="1" smtClean="0"/>
              <a:t>Caccini</a:t>
            </a:r>
            <a:r>
              <a:rPr lang="en-US" dirty="0" smtClean="0"/>
              <a:t> &amp; </a:t>
            </a:r>
            <a:r>
              <a:rPr lang="en-US" dirty="0" err="1" smtClean="0"/>
              <a:t>Peri</a:t>
            </a:r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4" name="Right Brace 23"/>
          <p:cNvSpPr/>
          <p:nvPr/>
        </p:nvSpPr>
        <p:spPr>
          <a:xfrm rot="5400000">
            <a:off x="1654392" y="4378805"/>
            <a:ext cx="285215" cy="26796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337" y="2259106"/>
            <a:ext cx="7858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striving for an intensely heightened, word-oriented expressivity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rise of figured bass/basso continuo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origin of “opera”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795337" y="4572000"/>
            <a:ext cx="2709864" cy="6601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337" y="2259106"/>
            <a:ext cx="7858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striving for an intensely heightened, word-oriented expressivity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rise of figured bass/basso continuo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origin of “opera”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795337" y="4572000"/>
            <a:ext cx="2709864" cy="6601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29000" y="4902074"/>
            <a:ext cx="15240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46552" y="4440409"/>
            <a:ext cx="3289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“sung plays” (dramatized spectacles) conceived and devised in and around Florence,</a:t>
            </a:r>
          </a:p>
          <a:p>
            <a:r>
              <a:rPr lang="en-US" dirty="0" smtClean="0"/>
              <a:t>1590s-1600—as “special-event” political celebrations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3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62099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“Opera’s Origins in Italy</a:t>
            </a:r>
          </a:p>
          <a:p>
            <a:pPr algn="ctr"/>
            <a:r>
              <a:rPr lang="en-US" dirty="0" smtClean="0"/>
              <a:t>(Florence)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4821851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Intermedio</a:t>
            </a:r>
            <a:r>
              <a:rPr lang="en-US" dirty="0" smtClean="0"/>
              <a:t> (16</a:t>
            </a:r>
            <a:r>
              <a:rPr lang="en-US" baseline="30000" dirty="0" smtClean="0"/>
              <a:t>th</a:t>
            </a:r>
            <a:r>
              <a:rPr lang="en-US" dirty="0" smtClean="0"/>
              <a:t> Century)					“Opera” (c. 1600)</a:t>
            </a:r>
            <a:endParaRPr lang="en-US" dirty="0"/>
          </a:p>
        </p:txBody>
      </p:sp>
      <p:sp>
        <p:nvSpPr>
          <p:cNvPr id="4" name="Curved Down Arrow 3"/>
          <p:cNvSpPr/>
          <p:nvPr/>
        </p:nvSpPr>
        <p:spPr>
          <a:xfrm>
            <a:off x="1905000" y="2590800"/>
            <a:ext cx="5105400" cy="1954411"/>
          </a:xfrm>
          <a:prstGeom prst="curved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62099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“Opera’s Origins in Italy</a:t>
            </a:r>
          </a:p>
          <a:p>
            <a:pPr algn="ctr"/>
            <a:r>
              <a:rPr lang="en-US" dirty="0" smtClean="0"/>
              <a:t>(Florence)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4821851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Intermedio</a:t>
            </a:r>
            <a:r>
              <a:rPr lang="en-US" dirty="0" smtClean="0"/>
              <a:t> (16</a:t>
            </a:r>
            <a:r>
              <a:rPr lang="en-US" baseline="30000" dirty="0" smtClean="0"/>
              <a:t>th</a:t>
            </a:r>
            <a:r>
              <a:rPr lang="en-US" dirty="0" smtClean="0"/>
              <a:t> Century)					“Opera” (c. 1600)</a:t>
            </a:r>
            <a:endParaRPr lang="en-US" dirty="0"/>
          </a:p>
        </p:txBody>
      </p:sp>
      <p:sp>
        <p:nvSpPr>
          <p:cNvPr id="4" name="Curved Down Arrow 3"/>
          <p:cNvSpPr/>
          <p:nvPr/>
        </p:nvSpPr>
        <p:spPr>
          <a:xfrm>
            <a:off x="1905000" y="2590800"/>
            <a:ext cx="5105400" cy="1954411"/>
          </a:xfrm>
          <a:prstGeom prst="curved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394" y="5334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Court-sponsored, </a:t>
            </a:r>
          </a:p>
          <a:p>
            <a:r>
              <a:rPr lang="en-US" dirty="0"/>
              <a:t>c</a:t>
            </a:r>
            <a:r>
              <a:rPr lang="en-US" dirty="0" smtClean="0"/>
              <a:t>ostumed, and  semi-staged</a:t>
            </a:r>
          </a:p>
          <a:p>
            <a:r>
              <a:rPr lang="en-US" dirty="0"/>
              <a:t>m</a:t>
            </a:r>
            <a:r>
              <a:rPr lang="en-US" dirty="0" smtClean="0"/>
              <a:t>usical-theatrical spectacle:</a:t>
            </a:r>
          </a:p>
          <a:p>
            <a:r>
              <a:rPr lang="en-US" dirty="0"/>
              <a:t>a</a:t>
            </a:r>
            <a:r>
              <a:rPr lang="en-US" dirty="0" smtClean="0"/>
              <a:t>n entertainment</a:t>
            </a:r>
          </a:p>
        </p:txBody>
      </p:sp>
    </p:spTree>
    <p:extLst>
      <p:ext uri="{BB962C8B-B14F-4D97-AF65-F5344CB8AC3E}">
        <p14:creationId xmlns:p14="http://schemas.microsoft.com/office/powerpoint/2010/main" val="12386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0545" y="3200400"/>
            <a:ext cx="7162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Acts (spoken drama)       	1	2	3	4	5</a:t>
            </a:r>
          </a:p>
          <a:p>
            <a:endParaRPr lang="en-US" dirty="0"/>
          </a:p>
          <a:p>
            <a:r>
              <a:rPr lang="en-US" sz="3200" i="1" dirty="0" err="1">
                <a:solidFill>
                  <a:srgbClr val="FF0000"/>
                </a:solidFill>
              </a:rPr>
              <a:t>Intermedi</a:t>
            </a:r>
            <a:r>
              <a:rPr lang="en-US" sz="3200" dirty="0">
                <a:solidFill>
                  <a:srgbClr val="FF0000"/>
                </a:solidFill>
              </a:rPr>
              <a:t>	             x          </a:t>
            </a:r>
            <a:r>
              <a:rPr lang="en-US" sz="3200" dirty="0" err="1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	      x        </a:t>
            </a:r>
            <a:r>
              <a:rPr lang="en-US" sz="3200" dirty="0" err="1">
                <a:solidFill>
                  <a:srgbClr val="FF0000"/>
                </a:solidFill>
              </a:rPr>
              <a:t>x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1676400"/>
            <a:ext cx="382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16</a:t>
            </a:r>
            <a:r>
              <a:rPr lang="en-US" baseline="30000" dirty="0" smtClean="0"/>
              <a:t>th</a:t>
            </a:r>
            <a:r>
              <a:rPr lang="en-US" dirty="0" smtClean="0"/>
              <a:t>-Century </a:t>
            </a:r>
            <a:r>
              <a:rPr lang="en-US" i="1" dirty="0" err="1" smtClean="0"/>
              <a:t>Intermedio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Predecessor of Florentine “Opera”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0545" y="3200400"/>
            <a:ext cx="7162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Acts (spoken drama)       	1	2	3	4	5</a:t>
            </a:r>
          </a:p>
          <a:p>
            <a:endParaRPr lang="en-US" dirty="0"/>
          </a:p>
          <a:p>
            <a:r>
              <a:rPr lang="en-US" sz="3200" i="1" dirty="0" err="1">
                <a:solidFill>
                  <a:srgbClr val="FF0000"/>
                </a:solidFill>
              </a:rPr>
              <a:t>Intermedi</a:t>
            </a:r>
            <a:r>
              <a:rPr lang="en-US" sz="3200" dirty="0">
                <a:solidFill>
                  <a:srgbClr val="FF0000"/>
                </a:solidFill>
              </a:rPr>
              <a:t>	             x          </a:t>
            </a:r>
            <a:r>
              <a:rPr lang="en-US" sz="3200" dirty="0" err="1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	      x        </a:t>
            </a:r>
            <a:r>
              <a:rPr lang="en-US" sz="3200" dirty="0" err="1">
                <a:solidFill>
                  <a:srgbClr val="FF0000"/>
                </a:solidFill>
              </a:rPr>
              <a:t>x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1676400"/>
            <a:ext cx="382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16</a:t>
            </a:r>
            <a:r>
              <a:rPr lang="en-US" baseline="30000" dirty="0" smtClean="0"/>
              <a:t>th</a:t>
            </a:r>
            <a:r>
              <a:rPr lang="en-US" dirty="0" smtClean="0"/>
              <a:t>-Century </a:t>
            </a:r>
            <a:r>
              <a:rPr lang="en-US" i="1" dirty="0" err="1" smtClean="0"/>
              <a:t>Intermedio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Predecessor of Florentine “Opera”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3117" y="5030966"/>
            <a:ext cx="7557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Sometimes grew to become lavish and extended: </a:t>
            </a:r>
          </a:p>
          <a:p>
            <a:pPr algn="ctr"/>
            <a:r>
              <a:rPr lang="en-US" dirty="0" smtClean="0"/>
              <a:t>rich and sumptuous displays of scenery, costuming, stage-postures, and music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(Cf. </a:t>
            </a:r>
            <a:r>
              <a:rPr lang="en-US" i="1" dirty="0" smtClean="0"/>
              <a:t>tableaux </a:t>
            </a:r>
            <a:r>
              <a:rPr lang="en-US" i="1" dirty="0" err="1" smtClean="0"/>
              <a:t>vivants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9" y="1676400"/>
            <a:ext cx="8886742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71731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Figured Bass in </a:t>
            </a:r>
            <a:r>
              <a:rPr lang="en-US" dirty="0" err="1" smtClean="0"/>
              <a:t>Caccini’s</a:t>
            </a:r>
            <a:r>
              <a:rPr lang="en-US" dirty="0" smtClean="0"/>
              <a:t> </a:t>
            </a:r>
            <a:r>
              <a:rPr lang="en-US" i="1" dirty="0" smtClean="0"/>
              <a:t>Le </a:t>
            </a:r>
            <a:r>
              <a:rPr lang="en-US" i="1" dirty="0" err="1" smtClean="0"/>
              <a:t>nuove</a:t>
            </a:r>
            <a:r>
              <a:rPr lang="en-US" i="1" dirty="0" smtClean="0"/>
              <a:t> </a:t>
            </a:r>
            <a:r>
              <a:rPr lang="en-US" i="1" dirty="0" err="1" smtClean="0"/>
              <a:t>musich</a:t>
            </a:r>
            <a:r>
              <a:rPr lang="en-US" dirty="0" err="1" smtClean="0"/>
              <a:t>e</a:t>
            </a:r>
            <a:r>
              <a:rPr lang="en-US" dirty="0" smtClean="0"/>
              <a:t> (1601-02)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9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0545" y="3200400"/>
            <a:ext cx="7162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Acts (spoken drama)       	1	2	3	4	5</a:t>
            </a:r>
          </a:p>
          <a:p>
            <a:endParaRPr lang="en-US" dirty="0"/>
          </a:p>
          <a:p>
            <a:r>
              <a:rPr lang="en-US" sz="3200" i="1" dirty="0" err="1" smtClean="0">
                <a:solidFill>
                  <a:srgbClr val="FF0000"/>
                </a:solidFill>
              </a:rPr>
              <a:t>Intermedi</a:t>
            </a:r>
            <a:r>
              <a:rPr lang="en-US" sz="3200" dirty="0" smtClean="0">
                <a:solidFill>
                  <a:srgbClr val="FF0000"/>
                </a:solidFill>
              </a:rPr>
              <a:t>	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          x</a:t>
            </a:r>
            <a:r>
              <a:rPr lang="en-US" sz="3200" baseline="300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>
                <a:solidFill>
                  <a:srgbClr val="FF0000"/>
                </a:solidFill>
              </a:rPr>
              <a:t>        x</a:t>
            </a:r>
            <a:r>
              <a:rPr lang="en-US" sz="3200" baseline="30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	     x</a:t>
            </a:r>
            <a:r>
              <a:rPr lang="en-US" sz="3200" baseline="30000" dirty="0" smtClean="0">
                <a:solidFill>
                  <a:srgbClr val="FF0000"/>
                </a:solidFill>
              </a:rPr>
              <a:t>3</a:t>
            </a:r>
            <a:r>
              <a:rPr lang="en-US" sz="3200" dirty="0" smtClean="0">
                <a:solidFill>
                  <a:srgbClr val="FF0000"/>
                </a:solidFill>
              </a:rPr>
              <a:t>      x</a:t>
            </a:r>
            <a:r>
              <a:rPr lang="en-US" sz="3200" baseline="30000" dirty="0" smtClean="0">
                <a:solidFill>
                  <a:srgbClr val="FF0000"/>
                </a:solidFill>
              </a:rPr>
              <a:t>4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1676400"/>
            <a:ext cx="382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16</a:t>
            </a:r>
            <a:r>
              <a:rPr lang="en-US" baseline="30000" dirty="0" smtClean="0"/>
              <a:t>th</a:t>
            </a:r>
            <a:r>
              <a:rPr lang="en-US" dirty="0" smtClean="0"/>
              <a:t>-Century </a:t>
            </a:r>
            <a:r>
              <a:rPr lang="en-US" i="1" dirty="0" err="1" smtClean="0"/>
              <a:t>Intermedio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Predecessor of Florentine “Opera”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3117" y="5030966"/>
            <a:ext cx="7557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Sometimes grew to become lavish and extended: </a:t>
            </a:r>
          </a:p>
          <a:p>
            <a:pPr algn="ctr"/>
            <a:r>
              <a:rPr lang="en-US" dirty="0" smtClean="0"/>
              <a:t>rich and sumptuous displays of scenery, costuming, stage-postures, and music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(Cf. </a:t>
            </a:r>
            <a:r>
              <a:rPr lang="en-US" i="1" dirty="0" smtClean="0"/>
              <a:t>tableaux </a:t>
            </a:r>
            <a:r>
              <a:rPr lang="en-US" i="1" dirty="0" err="1" smtClean="0"/>
              <a:t>vivants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33800" y="3657600"/>
            <a:ext cx="3733800" cy="838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14800" y="4495799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Sometimes interrelated in plot or theme</a:t>
            </a:r>
            <a:endParaRPr lang="en-US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85090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7350" y="740173"/>
            <a:ext cx="311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Medici Court (Florence)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67" y="720337"/>
            <a:ext cx="3898761" cy="50897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5" y="739297"/>
            <a:ext cx="3657600" cy="5070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7215" y="5997097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Ferdinando de’ Medici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1987" y="5941633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Christine of Lorraine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4815" y="629570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Grand Duke of Tuscany (Florence)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691015" y="6224208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Granddaughter of the King of France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90615" y="239917"/>
            <a:ext cx="640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Politics on a Grand Scale: The Wedding in Florence, May 2, 1589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4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738961" cy="5734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6019800"/>
            <a:ext cx="4966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Ferdinando de’ </a:t>
            </a:r>
            <a:r>
              <a:rPr lang="en-US" dirty="0" smtClean="0"/>
              <a:t>Medici &amp; </a:t>
            </a:r>
            <a:r>
              <a:rPr lang="en-US" dirty="0"/>
              <a:t>Christine of </a:t>
            </a:r>
            <a:r>
              <a:rPr lang="en-US" dirty="0" smtClean="0"/>
              <a:t>Lorraine:</a:t>
            </a:r>
          </a:p>
          <a:p>
            <a:pPr algn="ctr"/>
            <a:r>
              <a:rPr lang="en-US" dirty="0" smtClean="0"/>
              <a:t>The Wedding in Florence, May 2, 1589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" y="228600"/>
            <a:ext cx="9095461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9439" y="6096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Florence: Cathedral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9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" y="539436"/>
            <a:ext cx="9102436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179919"/>
            <a:ext cx="2831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Florence: Cathedral Interior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25855"/>
            <a:ext cx="7924800" cy="5478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2484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Florence: The </a:t>
            </a:r>
            <a:r>
              <a:rPr lang="en-US" dirty="0" err="1" smtClean="0"/>
              <a:t>Pitti</a:t>
            </a:r>
            <a:r>
              <a:rPr lang="en-US" dirty="0" smtClean="0"/>
              <a:t> Palace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0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9" y="802740"/>
            <a:ext cx="9006194" cy="50646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1800" y="6032249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Florence: the </a:t>
            </a:r>
            <a:r>
              <a:rPr lang="en-US" dirty="0" err="1" smtClean="0"/>
              <a:t>Pitti</a:t>
            </a:r>
            <a:r>
              <a:rPr lang="en-US" dirty="0" smtClean="0"/>
              <a:t> Palace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8" y="304800"/>
            <a:ext cx="8573369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286500"/>
            <a:ext cx="693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1589 Wedding Celebrations: </a:t>
            </a:r>
            <a:r>
              <a:rPr lang="en-US" dirty="0" err="1" smtClean="0"/>
              <a:t>Pitti</a:t>
            </a:r>
            <a:r>
              <a:rPr lang="en-US" dirty="0" smtClean="0"/>
              <a:t> Palace, the Mock Sea-Battle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" y="736349"/>
            <a:ext cx="7913077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6248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Florence: </a:t>
            </a:r>
            <a:r>
              <a:rPr lang="en-US" dirty="0" err="1" smtClean="0"/>
              <a:t>Pitti</a:t>
            </a:r>
            <a:r>
              <a:rPr lang="en-US" dirty="0" smtClean="0"/>
              <a:t> Palace, Interior 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3" y="533400"/>
            <a:ext cx="8753524" cy="588570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60644" y="2286000"/>
            <a:ext cx="739955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8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71" y="885731"/>
            <a:ext cx="3825417" cy="5202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2680" y="624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70571" y="304800"/>
            <a:ext cx="391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charge of the 1589 entertainments: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1219200"/>
            <a:ext cx="518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set of spectacular entertainments </a:t>
            </a:r>
          </a:p>
          <a:p>
            <a:pPr algn="ctr"/>
            <a:r>
              <a:rPr lang="en-US" dirty="0" smtClean="0"/>
              <a:t>for the 1589 wedding: 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Six extended </a:t>
            </a:r>
            <a:r>
              <a:rPr lang="en-US" i="1" dirty="0" err="1" smtClean="0"/>
              <a:t>Intermedi</a:t>
            </a:r>
            <a:r>
              <a:rPr lang="en-US" dirty="0" smtClean="0"/>
              <a:t> between the </a:t>
            </a:r>
            <a:r>
              <a:rPr lang="en-US" dirty="0"/>
              <a:t>a</a:t>
            </a:r>
            <a:r>
              <a:rPr lang="en-US" dirty="0" smtClean="0"/>
              <a:t>cts </a:t>
            </a:r>
          </a:p>
          <a:p>
            <a:pPr algn="ctr"/>
            <a:r>
              <a:rPr lang="en-US" dirty="0" smtClean="0"/>
              <a:t>of the spoken </a:t>
            </a:r>
            <a:r>
              <a:rPr lang="en-US" dirty="0"/>
              <a:t>p</a:t>
            </a:r>
            <a:r>
              <a:rPr lang="en-US" dirty="0" smtClean="0"/>
              <a:t>lay, “La </a:t>
            </a:r>
            <a:r>
              <a:rPr lang="en-US" dirty="0" err="1" smtClean="0"/>
              <a:t>Pellegrina</a:t>
            </a:r>
            <a:r>
              <a:rPr lang="en-US" dirty="0" smtClean="0"/>
              <a:t>”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 compilation of music by several composers: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Jacopo </a:t>
            </a:r>
            <a:r>
              <a:rPr lang="en-US" dirty="0" err="1" smtClean="0"/>
              <a:t>Peri</a:t>
            </a:r>
            <a:endParaRPr lang="en-US" dirty="0" smtClean="0"/>
          </a:p>
          <a:p>
            <a:pPr algn="ctr"/>
            <a:r>
              <a:rPr lang="en-US" dirty="0" smtClean="0"/>
              <a:t>Giulio </a:t>
            </a:r>
            <a:r>
              <a:rPr lang="en-US" dirty="0" err="1" smtClean="0"/>
              <a:t>Caccini</a:t>
            </a:r>
            <a:endParaRPr lang="en-US" dirty="0" smtClean="0"/>
          </a:p>
          <a:p>
            <a:pPr algn="ctr"/>
            <a:r>
              <a:rPr lang="en-US" dirty="0" smtClean="0"/>
              <a:t>Emilio de’ </a:t>
            </a:r>
            <a:r>
              <a:rPr lang="en-US" dirty="0" err="1" smtClean="0"/>
              <a:t>Cavalieri</a:t>
            </a:r>
            <a:endParaRPr lang="en-US" dirty="0" smtClean="0"/>
          </a:p>
          <a:p>
            <a:pPr algn="ctr"/>
            <a:r>
              <a:rPr lang="en-US" dirty="0"/>
              <a:t>e</a:t>
            </a:r>
            <a:r>
              <a:rPr lang="en-US" dirty="0" smtClean="0"/>
              <a:t>tc.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78084"/>
            <a:ext cx="3283405" cy="4465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860402"/>
            <a:ext cx="195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1219200"/>
            <a:ext cx="518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set of spectacular entertainments </a:t>
            </a:r>
          </a:p>
          <a:p>
            <a:pPr algn="ctr"/>
            <a:r>
              <a:rPr lang="en-US" dirty="0" smtClean="0"/>
              <a:t>for the 1589 wedding: 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Six extended </a:t>
            </a:r>
            <a:r>
              <a:rPr lang="en-US" i="1" dirty="0" err="1" smtClean="0"/>
              <a:t>Intermedi</a:t>
            </a:r>
            <a:r>
              <a:rPr lang="en-US" dirty="0" smtClean="0"/>
              <a:t> between the </a:t>
            </a:r>
            <a:r>
              <a:rPr lang="en-US" dirty="0"/>
              <a:t>a</a:t>
            </a:r>
            <a:r>
              <a:rPr lang="en-US" dirty="0" smtClean="0"/>
              <a:t>cts </a:t>
            </a:r>
          </a:p>
          <a:p>
            <a:pPr algn="ctr"/>
            <a:r>
              <a:rPr lang="en-US" dirty="0" smtClean="0"/>
              <a:t>of the spoken </a:t>
            </a:r>
            <a:r>
              <a:rPr lang="en-US" dirty="0"/>
              <a:t>p</a:t>
            </a:r>
            <a:r>
              <a:rPr lang="en-US" dirty="0" smtClean="0"/>
              <a:t>lay, “La </a:t>
            </a:r>
            <a:r>
              <a:rPr lang="en-US" dirty="0" err="1" smtClean="0"/>
              <a:t>Pellegrina</a:t>
            </a:r>
            <a:r>
              <a:rPr lang="en-US" dirty="0" smtClean="0"/>
              <a:t>”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 compilation of music by several composers: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Jacopo </a:t>
            </a:r>
            <a:r>
              <a:rPr lang="en-US" dirty="0" err="1" smtClean="0"/>
              <a:t>Peri</a:t>
            </a:r>
            <a:endParaRPr lang="en-US" dirty="0" smtClean="0"/>
          </a:p>
          <a:p>
            <a:pPr algn="ctr"/>
            <a:r>
              <a:rPr lang="en-US" dirty="0" smtClean="0"/>
              <a:t>Giulio </a:t>
            </a:r>
            <a:r>
              <a:rPr lang="en-US" dirty="0" err="1" smtClean="0"/>
              <a:t>Caccini</a:t>
            </a:r>
            <a:endParaRPr lang="en-US" dirty="0" smtClean="0"/>
          </a:p>
          <a:p>
            <a:pPr algn="ctr"/>
            <a:r>
              <a:rPr lang="en-US" dirty="0" smtClean="0"/>
              <a:t>Emilio de’ </a:t>
            </a:r>
            <a:r>
              <a:rPr lang="en-US" dirty="0" err="1" smtClean="0"/>
              <a:t>Cavalieri</a:t>
            </a:r>
            <a:endParaRPr lang="en-US" dirty="0" smtClean="0"/>
          </a:p>
          <a:p>
            <a:pPr algn="ctr"/>
            <a:r>
              <a:rPr lang="en-US" dirty="0"/>
              <a:t>e</a:t>
            </a:r>
            <a:r>
              <a:rPr lang="en-US" dirty="0" smtClean="0"/>
              <a:t>tc.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78084"/>
            <a:ext cx="3283405" cy="4465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860402"/>
            <a:ext cx="195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6045068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music for these </a:t>
            </a:r>
            <a:r>
              <a:rPr lang="en-US" sz="1400" i="1" dirty="0" err="1" smtClean="0"/>
              <a:t>intermedi</a:t>
            </a:r>
            <a:r>
              <a:rPr lang="en-US" sz="1400" dirty="0" smtClean="0"/>
              <a:t> was published in 1591 (in 14 </a:t>
            </a:r>
            <a:r>
              <a:rPr lang="en-US" sz="1400" dirty="0" err="1" smtClean="0"/>
              <a:t>partbooks</a:t>
            </a:r>
            <a:r>
              <a:rPr lang="en-US" sz="1400" dirty="0" smtClean="0"/>
              <a:t>; but no figured bass or basso continuo)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74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8" y="228600"/>
            <a:ext cx="8288230" cy="5760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052066"/>
            <a:ext cx="788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1589 </a:t>
            </a:r>
            <a:r>
              <a:rPr lang="en-US" i="1" dirty="0" err="1" smtClean="0"/>
              <a:t>Intermedio</a:t>
            </a:r>
            <a:r>
              <a:rPr lang="en-US" dirty="0" smtClean="0"/>
              <a:t> image : Sea Goddess surrounded by other mythological figures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6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4765"/>
            <a:ext cx="4792316" cy="5971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6249887"/>
            <a:ext cx="6198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Jacopo </a:t>
            </a:r>
            <a:r>
              <a:rPr lang="en-US" sz="1400" dirty="0" err="1" smtClean="0"/>
              <a:t>Peri</a:t>
            </a:r>
            <a:r>
              <a:rPr lang="en-US" sz="1400" dirty="0" smtClean="0"/>
              <a:t> in the costume of Orpheus in an </a:t>
            </a:r>
            <a:r>
              <a:rPr lang="en-US" sz="1400" i="1" dirty="0" err="1" smtClean="0"/>
              <a:t>Intermedio</a:t>
            </a:r>
            <a:r>
              <a:rPr lang="en-US" sz="1400" dirty="0" smtClean="0"/>
              <a:t> for  “La </a:t>
            </a:r>
            <a:r>
              <a:rPr lang="en-US" sz="1400" dirty="0" err="1" smtClean="0"/>
              <a:t>Pellegrina</a:t>
            </a:r>
            <a:r>
              <a:rPr lang="en-US" sz="1400" dirty="0" smtClean="0"/>
              <a:t>” (1589)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93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624"/>
            <a:ext cx="8583761" cy="6036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2484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Intermedio</a:t>
            </a:r>
            <a:r>
              <a:rPr lang="en-US" dirty="0" smtClean="0"/>
              <a:t> 3 (1589): The Battle of [the Infant] Apollo with Python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67" y="720337"/>
            <a:ext cx="3898761" cy="50897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5" y="739297"/>
            <a:ext cx="3657600" cy="5070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7215" y="5997097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Ferdinando de’ Medici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1987" y="5941633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Christine of Lorraine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4815" y="629570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Grand Duke of Tuscany (Florence)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691015" y="6224208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Granddaughter of the King of France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90615" y="239917"/>
            <a:ext cx="640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Politics on a Grand Scale: The Wedding in Florence, May 2, 1589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65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62099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“Opera’s Origins in Italy</a:t>
            </a:r>
          </a:p>
          <a:p>
            <a:pPr algn="ctr"/>
            <a:r>
              <a:rPr lang="en-US" dirty="0" smtClean="0"/>
              <a:t>(Florence)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4821851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Intermedio</a:t>
            </a:r>
            <a:r>
              <a:rPr lang="en-US" dirty="0" smtClean="0"/>
              <a:t> (16</a:t>
            </a:r>
            <a:r>
              <a:rPr lang="en-US" baseline="30000" dirty="0" smtClean="0"/>
              <a:t>th</a:t>
            </a:r>
            <a:r>
              <a:rPr lang="en-US" dirty="0" smtClean="0"/>
              <a:t> Century)					“Opera” (c. 1600)</a:t>
            </a:r>
            <a:endParaRPr lang="en-US" dirty="0"/>
          </a:p>
        </p:txBody>
      </p:sp>
      <p:sp>
        <p:nvSpPr>
          <p:cNvPr id="4" name="Curved Down Arrow 3"/>
          <p:cNvSpPr/>
          <p:nvPr/>
        </p:nvSpPr>
        <p:spPr>
          <a:xfrm>
            <a:off x="1905000" y="2590800"/>
            <a:ext cx="5105400" cy="1954411"/>
          </a:xfrm>
          <a:prstGeom prst="curved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394" y="5334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Court-sponsored, </a:t>
            </a:r>
          </a:p>
          <a:p>
            <a:r>
              <a:rPr lang="en-US" dirty="0"/>
              <a:t>c</a:t>
            </a:r>
            <a:r>
              <a:rPr lang="en-US" dirty="0" smtClean="0"/>
              <a:t>ostumed, and  semi-staged</a:t>
            </a:r>
          </a:p>
          <a:p>
            <a:r>
              <a:rPr lang="en-US" dirty="0"/>
              <a:t>m</a:t>
            </a:r>
            <a:r>
              <a:rPr lang="en-US" dirty="0" smtClean="0"/>
              <a:t>usical-theatrical spectacle:</a:t>
            </a:r>
          </a:p>
          <a:p>
            <a:r>
              <a:rPr lang="en-US" dirty="0"/>
              <a:t>a</a:t>
            </a:r>
            <a:r>
              <a:rPr lang="en-US" dirty="0" smtClean="0"/>
              <a:t>n entertainment</a:t>
            </a:r>
          </a:p>
        </p:txBody>
      </p:sp>
    </p:spTree>
    <p:extLst>
      <p:ext uri="{BB962C8B-B14F-4D97-AF65-F5344CB8AC3E}">
        <p14:creationId xmlns:p14="http://schemas.microsoft.com/office/powerpoint/2010/main" val="224103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4572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Aspects of 16</a:t>
            </a:r>
            <a:r>
              <a:rPr lang="en-US" baseline="30000" dirty="0" smtClean="0"/>
              <a:t>th</a:t>
            </a:r>
            <a:r>
              <a:rPr lang="en-US" dirty="0" smtClean="0"/>
              <a:t>-century </a:t>
            </a:r>
            <a:r>
              <a:rPr lang="en-US" dirty="0"/>
              <a:t>h</a:t>
            </a:r>
            <a:r>
              <a:rPr lang="en-US" dirty="0" smtClean="0"/>
              <a:t>umanism: </a:t>
            </a:r>
          </a:p>
          <a:p>
            <a:pPr algn="ctr"/>
            <a:r>
              <a:rPr lang="en-US" dirty="0" smtClean="0"/>
              <a:t>the recovery and study of ancient Greek texts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3442558" cy="5376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77920"/>
            <a:ext cx="4343400" cy="548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3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4572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Aspects of 16</a:t>
            </a:r>
            <a:r>
              <a:rPr lang="en-US" baseline="30000" dirty="0" smtClean="0"/>
              <a:t>th</a:t>
            </a:r>
            <a:r>
              <a:rPr lang="en-US" dirty="0" smtClean="0"/>
              <a:t>-century </a:t>
            </a:r>
            <a:r>
              <a:rPr lang="en-US" dirty="0"/>
              <a:t>h</a:t>
            </a:r>
            <a:r>
              <a:rPr lang="en-US" dirty="0" smtClean="0"/>
              <a:t>umanism: </a:t>
            </a:r>
          </a:p>
          <a:p>
            <a:pPr algn="ctr"/>
            <a:r>
              <a:rPr lang="en-US" dirty="0" smtClean="0"/>
              <a:t>the recovery and study of ancient Greek texts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3442558" cy="5376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77920"/>
            <a:ext cx="4343400" cy="5480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5562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But what was ancient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Greek drama really like?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7392311" cy="62897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2590800"/>
            <a:ext cx="6059032" cy="685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58432" y="5029200"/>
            <a:ext cx="6858000" cy="685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93" y="1044880"/>
            <a:ext cx="3200400" cy="4352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56914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4" y="3221152"/>
            <a:ext cx="4495370" cy="237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571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Vincenzo Galilei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457200"/>
            <a:ext cx="3810000" cy="2133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2667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Girolamo</a:t>
            </a:r>
            <a:r>
              <a:rPr lang="en-US" dirty="0" smtClean="0"/>
              <a:t> Mei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036" y="82257"/>
            <a:ext cx="4876800" cy="2992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93" y="1044880"/>
            <a:ext cx="3200400" cy="4352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56914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4" y="3221152"/>
            <a:ext cx="4495370" cy="237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571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Vincenzo Galilei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457200"/>
            <a:ext cx="3810000" cy="2133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2667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Girolamo</a:t>
            </a:r>
            <a:r>
              <a:rPr lang="en-US" dirty="0" smtClean="0"/>
              <a:t> Mei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036" y="82257"/>
            <a:ext cx="4876800" cy="2992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73550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olo-voice singing (not contrapuntal)</a:t>
            </a:r>
          </a:p>
        </p:txBody>
      </p:sp>
    </p:spTree>
    <p:extLst>
      <p:ext uri="{BB962C8B-B14F-4D97-AF65-F5344CB8AC3E}">
        <p14:creationId xmlns:p14="http://schemas.microsoft.com/office/powerpoint/2010/main" val="245123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93" y="1044880"/>
            <a:ext cx="3200400" cy="4352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56914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4" y="3221152"/>
            <a:ext cx="4495370" cy="237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571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Vincenzo Galilei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457200"/>
            <a:ext cx="3810000" cy="2133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2667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Girolamo</a:t>
            </a:r>
            <a:r>
              <a:rPr lang="en-US" dirty="0" smtClean="0"/>
              <a:t> Mei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036" y="82257"/>
            <a:ext cx="4876800" cy="2992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7355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olo-voice singing (not contrapuntal)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ingle melodic lines</a:t>
            </a:r>
          </a:p>
        </p:txBody>
      </p:sp>
    </p:spTree>
    <p:extLst>
      <p:ext uri="{BB962C8B-B14F-4D97-AF65-F5344CB8AC3E}">
        <p14:creationId xmlns:p14="http://schemas.microsoft.com/office/powerpoint/2010/main" val="36681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93" y="1044880"/>
            <a:ext cx="3200400" cy="4352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56914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4" y="3221152"/>
            <a:ext cx="4495370" cy="237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571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Vincenzo Galilei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457200"/>
            <a:ext cx="3810000" cy="2133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2667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Girolamo</a:t>
            </a:r>
            <a:r>
              <a:rPr lang="en-US" dirty="0" smtClean="0"/>
              <a:t> Mei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036" y="82257"/>
            <a:ext cx="4876800" cy="2992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73550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olo-voice singing (not contrapuntal)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ingle melodic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f</a:t>
            </a:r>
            <a:r>
              <a:rPr lang="en-US" sz="1400" b="1" dirty="0" smtClean="0">
                <a:solidFill>
                  <a:srgbClr val="FF0000"/>
                </a:solidFill>
              </a:rPr>
              <a:t>lexible rhythms</a:t>
            </a:r>
          </a:p>
        </p:txBody>
      </p:sp>
    </p:spTree>
    <p:extLst>
      <p:ext uri="{BB962C8B-B14F-4D97-AF65-F5344CB8AC3E}">
        <p14:creationId xmlns:p14="http://schemas.microsoft.com/office/powerpoint/2010/main" val="36681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93" y="1044880"/>
            <a:ext cx="3200400" cy="4352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56914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4" y="3221152"/>
            <a:ext cx="4495370" cy="237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571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Vincenzo Galilei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457200"/>
            <a:ext cx="3810000" cy="2133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2667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Girolamo</a:t>
            </a:r>
            <a:r>
              <a:rPr lang="en-US" dirty="0" smtClean="0"/>
              <a:t> Mei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036" y="82257"/>
            <a:ext cx="4876800" cy="2992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7355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olo-voice singing (not contrapuntal)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ingle melodic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f</a:t>
            </a:r>
            <a:r>
              <a:rPr lang="en-US" sz="1400" b="1" dirty="0" smtClean="0">
                <a:solidFill>
                  <a:srgbClr val="FF0000"/>
                </a:solidFill>
              </a:rPr>
              <a:t>lexible rhythms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uppression of decoration &amp; ornament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93" y="1044880"/>
            <a:ext cx="3200400" cy="4352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56914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4" y="3221152"/>
            <a:ext cx="4495370" cy="237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571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Vincenzo Galilei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457200"/>
            <a:ext cx="3810000" cy="2133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2667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Girolamo</a:t>
            </a:r>
            <a:r>
              <a:rPr lang="en-US" dirty="0" smtClean="0"/>
              <a:t> Mei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036" y="82257"/>
            <a:ext cx="4876800" cy="2992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7355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olo-voice singing (not contrapuntal)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ingle melodic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f</a:t>
            </a:r>
            <a:r>
              <a:rPr lang="en-US" sz="1400" b="1" dirty="0" smtClean="0">
                <a:solidFill>
                  <a:srgbClr val="FF0000"/>
                </a:solidFill>
              </a:rPr>
              <a:t>lexible rhythms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</a:rPr>
              <a:t>uppression of decoration &amp; ornament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93" y="1044880"/>
            <a:ext cx="3200400" cy="4352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56914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4" y="3221152"/>
            <a:ext cx="4495370" cy="237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571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Vincenzo Galilei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457200"/>
            <a:ext cx="3810000" cy="2133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2667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Girolamo</a:t>
            </a:r>
            <a:r>
              <a:rPr lang="en-US" dirty="0" smtClean="0"/>
              <a:t> Mei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19600" y="457200"/>
            <a:ext cx="4343400" cy="6233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277056"/>
            <a:ext cx="3927448" cy="4775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1314563"/>
            <a:ext cx="3801847" cy="4737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6523" y="63986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Giulio </a:t>
            </a:r>
            <a:r>
              <a:rPr lang="en-US" dirty="0" err="1" smtClean="0"/>
              <a:t>Caccini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68646" y="6382457"/>
            <a:ext cx="320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Jacopo </a:t>
            </a:r>
            <a:r>
              <a:rPr lang="en-US" dirty="0" err="1" smtClean="0"/>
              <a:t>Peri</a:t>
            </a:r>
            <a:r>
              <a:rPr lang="en-US" dirty="0" smtClean="0"/>
              <a:t> (Costumed, 1589)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1569" y="533400"/>
            <a:ext cx="786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musicians and composers in </a:t>
            </a:r>
            <a:r>
              <a:rPr lang="en-US" dirty="0" err="1" smtClean="0"/>
              <a:t>Bardi’s</a:t>
            </a:r>
            <a:r>
              <a:rPr lang="en-US" dirty="0" smtClean="0"/>
              <a:t> Florentine/humanist circle, 1570s, 1580s</a:t>
            </a:r>
          </a:p>
        </p:txBody>
      </p:sp>
    </p:spTree>
    <p:extLst>
      <p:ext uri="{BB962C8B-B14F-4D97-AF65-F5344CB8AC3E}">
        <p14:creationId xmlns:p14="http://schemas.microsoft.com/office/powerpoint/2010/main" val="3824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7" y="820957"/>
            <a:ext cx="1851892" cy="2518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930637"/>
            <a:ext cx="3352800" cy="1768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2853" y="330886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de’ </a:t>
            </a:r>
            <a:r>
              <a:rPr lang="en-US" dirty="0" err="1" smtClean="0"/>
              <a:t>Bardi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0672" y="268298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Vincenzo Galilei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2" y="3736722"/>
            <a:ext cx="2068947" cy="2515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70" y="3236176"/>
            <a:ext cx="2430247" cy="3028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1525" y="625289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Giulio </a:t>
            </a:r>
            <a:r>
              <a:rPr lang="en-US" dirty="0" err="1" smtClean="0"/>
              <a:t>Caccini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72248" y="624605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Jacopo </a:t>
            </a:r>
            <a:r>
              <a:rPr lang="en-US" dirty="0" err="1" smtClean="0"/>
              <a:t>Peri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93547" y="252459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Florentine </a:t>
            </a:r>
            <a:r>
              <a:rPr lang="en-US" dirty="0" err="1" smtClean="0"/>
              <a:t>Camerata</a:t>
            </a:r>
            <a:r>
              <a:rPr lang="en-US" dirty="0" smtClean="0"/>
              <a:t> (1570s, 1580s)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36176"/>
            <a:ext cx="1905000" cy="2660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52127" y="624225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Ottavio</a:t>
            </a:r>
            <a:r>
              <a:rPr lang="en-US" dirty="0" smtClean="0"/>
              <a:t> </a:t>
            </a:r>
            <a:r>
              <a:rPr lang="en-US" dirty="0" err="1" smtClean="0"/>
              <a:t>Rinuccini</a:t>
            </a:r>
            <a:r>
              <a:rPr lang="en-US" dirty="0" smtClean="0"/>
              <a:t> (poet)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28" y="90355"/>
            <a:ext cx="2398855" cy="32624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8860" y="3352800"/>
            <a:ext cx="215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Bardi</a:t>
            </a:r>
            <a:r>
              <a:rPr lang="en-US" sz="1600" dirty="0" smtClean="0"/>
              <a:t>, </a:t>
            </a:r>
            <a:r>
              <a:rPr lang="en-US" sz="1600" i="1" dirty="0" err="1" smtClean="0"/>
              <a:t>Discorso</a:t>
            </a:r>
            <a:r>
              <a:rPr lang="en-US" sz="1600" dirty="0" smtClean="0"/>
              <a:t>, 1578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84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7392311" cy="62897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2590800"/>
            <a:ext cx="6059032" cy="6858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58432" y="5029200"/>
            <a:ext cx="6858000" cy="6858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73" y="4410827"/>
            <a:ext cx="1371600" cy="1989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4878" y="6400798"/>
            <a:ext cx="2595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One of </a:t>
            </a:r>
            <a:r>
              <a:rPr lang="en-US" sz="1200" dirty="0" err="1" smtClean="0"/>
              <a:t>Bardi’s</a:t>
            </a:r>
            <a:r>
              <a:rPr lang="en-US" sz="1200" dirty="0" smtClean="0"/>
              <a:t> (other!) </a:t>
            </a:r>
            <a:r>
              <a:rPr lang="en-US" sz="1200" i="1" dirty="0" err="1" smtClean="0"/>
              <a:t>Discorsi</a:t>
            </a:r>
            <a:r>
              <a:rPr lang="en-US" sz="1200" i="1" dirty="0" smtClean="0"/>
              <a:t> (1580)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28" y="90355"/>
            <a:ext cx="2398855" cy="326244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67000" y="5638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8860" y="3352800"/>
            <a:ext cx="215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Bardi</a:t>
            </a:r>
            <a:r>
              <a:rPr lang="en-US" sz="1600" dirty="0" smtClean="0"/>
              <a:t>, </a:t>
            </a:r>
            <a:r>
              <a:rPr lang="en-US" sz="1600" i="1" dirty="0" err="1" smtClean="0"/>
              <a:t>Discorso</a:t>
            </a:r>
            <a:r>
              <a:rPr lang="en-US" sz="1600" dirty="0" smtClean="0"/>
              <a:t>, 1578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998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73" y="4410827"/>
            <a:ext cx="1371600" cy="1989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28" y="3475725"/>
            <a:ext cx="2009372" cy="3158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9405" y="6400797"/>
            <a:ext cx="2595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One of </a:t>
            </a:r>
            <a:r>
              <a:rPr lang="en-US" sz="1200" dirty="0" err="1" smtClean="0"/>
              <a:t>Bardi’s</a:t>
            </a:r>
            <a:r>
              <a:rPr lang="en-US" sz="1200" dirty="0" smtClean="0"/>
              <a:t> (other!) </a:t>
            </a:r>
            <a:r>
              <a:rPr lang="en-US" sz="1200" i="1" dirty="0" err="1" smtClean="0"/>
              <a:t>Discorsi</a:t>
            </a:r>
            <a:r>
              <a:rPr lang="en-US" sz="1200" i="1" dirty="0" smtClean="0"/>
              <a:t> (1580)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6679"/>
            <a:ext cx="4044677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28" y="90355"/>
            <a:ext cx="2398855" cy="326244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67000" y="5638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8860" y="3352800"/>
            <a:ext cx="215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Bardi</a:t>
            </a:r>
            <a:r>
              <a:rPr lang="en-US" sz="1600" dirty="0" smtClean="0"/>
              <a:t>, </a:t>
            </a:r>
            <a:r>
              <a:rPr lang="en-US" sz="1600" i="1" dirty="0" err="1" smtClean="0"/>
              <a:t>Discorso</a:t>
            </a:r>
            <a:r>
              <a:rPr lang="en-US" sz="1600" dirty="0" smtClean="0"/>
              <a:t>, 1578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143266" y="2590799"/>
            <a:ext cx="3321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Galilei,  </a:t>
            </a:r>
            <a:r>
              <a:rPr lang="en-US" i="1" dirty="0" err="1" smtClean="0"/>
              <a:t>Dialogo</a:t>
            </a:r>
            <a:r>
              <a:rPr lang="en-US" i="1" dirty="0" smtClean="0"/>
              <a:t> </a:t>
            </a:r>
            <a:r>
              <a:rPr lang="en-US" i="1" dirty="0" err="1" smtClean="0"/>
              <a:t>della</a:t>
            </a:r>
            <a:r>
              <a:rPr lang="en-US" i="1" dirty="0" smtClean="0"/>
              <a:t> </a:t>
            </a:r>
            <a:r>
              <a:rPr lang="en-US" i="1" dirty="0" err="1" smtClean="0"/>
              <a:t>musica</a:t>
            </a:r>
            <a:r>
              <a:rPr lang="en-US" i="1" dirty="0" smtClean="0"/>
              <a:t> </a:t>
            </a:r>
            <a:r>
              <a:rPr lang="en-US" i="1" dirty="0" err="1" smtClean="0"/>
              <a:t>antica</a:t>
            </a:r>
            <a:r>
              <a:rPr lang="en-US" i="1" dirty="0" smtClean="0"/>
              <a:t> et </a:t>
            </a:r>
            <a:r>
              <a:rPr lang="en-US" i="1" dirty="0" err="1" smtClean="0"/>
              <a:t>della</a:t>
            </a:r>
            <a:r>
              <a:rPr lang="en-US" i="1" dirty="0" smtClean="0"/>
              <a:t> </a:t>
            </a:r>
            <a:r>
              <a:rPr lang="en-US" i="1" dirty="0" err="1" smtClean="0"/>
              <a:t>moderna</a:t>
            </a:r>
            <a:r>
              <a:rPr lang="en-US" i="1" dirty="0" smtClean="0"/>
              <a:t> </a:t>
            </a:r>
            <a:r>
              <a:rPr lang="en-US" dirty="0" smtClean="0"/>
              <a:t> </a:t>
            </a:r>
            <a:r>
              <a:rPr lang="en-US" dirty="0"/>
              <a:t>(1581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5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930637"/>
            <a:ext cx="3352800" cy="1768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72" y="268298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Vincenzo Galilei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2" y="3736722"/>
            <a:ext cx="2068947" cy="2515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70" y="3236176"/>
            <a:ext cx="2430247" cy="3028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1525" y="625289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Giulio </a:t>
            </a:r>
            <a:r>
              <a:rPr lang="en-US" dirty="0" err="1" smtClean="0"/>
              <a:t>Caccini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72248" y="624605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Jacopo </a:t>
            </a:r>
            <a:r>
              <a:rPr lang="en-US" dirty="0" err="1" smtClean="0"/>
              <a:t>Peri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45060" y="252459"/>
            <a:ext cx="354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Florentine </a:t>
            </a:r>
            <a:r>
              <a:rPr lang="en-US" dirty="0" err="1" smtClean="0"/>
              <a:t>Camerata</a:t>
            </a:r>
            <a:r>
              <a:rPr lang="en-US" dirty="0" smtClean="0"/>
              <a:t> (1590s)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36176"/>
            <a:ext cx="1905000" cy="2660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52127" y="624225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Ottavio</a:t>
            </a:r>
            <a:r>
              <a:rPr lang="en-US" dirty="0" smtClean="0"/>
              <a:t> </a:t>
            </a:r>
            <a:r>
              <a:rPr lang="en-US" dirty="0" err="1" smtClean="0"/>
              <a:t>Rinuccini</a:t>
            </a:r>
            <a:r>
              <a:rPr lang="en-US" dirty="0" smtClean="0"/>
              <a:t> (poet)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79051" y="762257"/>
            <a:ext cx="1796473" cy="19370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09513" y="2835074"/>
            <a:ext cx="1535547" cy="368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Jacopo </a:t>
            </a:r>
            <a:r>
              <a:rPr lang="en-US" dirty="0" err="1" smtClean="0"/>
              <a:t>Corsi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200887" y="437125"/>
            <a:ext cx="3352800" cy="2893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2273300" cy="317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259938"/>
            <a:ext cx="24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Ottavio</a:t>
            </a:r>
            <a:r>
              <a:rPr lang="en-US" dirty="0" smtClean="0"/>
              <a:t> </a:t>
            </a:r>
            <a:r>
              <a:rPr lang="en-US" dirty="0" err="1" smtClean="0"/>
              <a:t>Rinuccini</a:t>
            </a:r>
            <a:r>
              <a:rPr lang="en-US" dirty="0" smtClean="0"/>
              <a:t> (poet)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69753"/>
            <a:ext cx="2736723" cy="3410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47" y="2022737"/>
            <a:ext cx="2514600" cy="3057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5622" y="5241638"/>
            <a:ext cx="156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Giulio </a:t>
            </a:r>
            <a:r>
              <a:rPr lang="en-US" dirty="0" err="1" smtClean="0"/>
              <a:t>Caccini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9461" y="5181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Jacopo </a:t>
            </a:r>
            <a:r>
              <a:rPr lang="en-US" dirty="0" err="1" smtClean="0"/>
              <a:t>Peri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2761" y="900423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La </a:t>
            </a:r>
            <a:r>
              <a:rPr lang="en-US" i="1" dirty="0" err="1" smtClean="0"/>
              <a:t>Dafne</a:t>
            </a:r>
            <a:r>
              <a:rPr lang="en-US" i="1" dirty="0" smtClean="0"/>
              <a:t> </a:t>
            </a:r>
            <a:r>
              <a:rPr lang="en-US" dirty="0" smtClean="0"/>
              <a:t>(Florence, 1598): the first “opera” [?]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7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76200"/>
            <a:ext cx="9448800" cy="7086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9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07" y="1066799"/>
            <a:ext cx="3898715" cy="4625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7956" y="5948343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Henry IV of France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70" y="1066800"/>
            <a:ext cx="3484513" cy="4625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6439" y="5920570"/>
            <a:ext cx="182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Maria de’ Medici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420255"/>
            <a:ext cx="365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1600: A Royal Wedding in Florence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74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23" y="381000"/>
            <a:ext cx="4267200" cy="5683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2729" y="6205210"/>
            <a:ext cx="4923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From the Rubens Maria de’ Medici Cycle of 24 Paintings (1621): </a:t>
            </a:r>
          </a:p>
          <a:p>
            <a:pPr algn="ctr"/>
            <a:r>
              <a:rPr lang="en-US" sz="1400" dirty="0" smtClean="0"/>
              <a:t>The Presentation of Her Portrait to the 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421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34" y="381000"/>
            <a:ext cx="43053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6225566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Rubens (1621): The (1600) Wedding of Henry IV and Maria de’ Medici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1000"/>
            <a:ext cx="55626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60960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Jacopo </a:t>
            </a:r>
            <a:r>
              <a:rPr lang="en-US" dirty="0" err="1" smtClean="0"/>
              <a:t>Chimenti</a:t>
            </a:r>
            <a:r>
              <a:rPr lang="en-US" dirty="0" smtClean="0"/>
              <a:t>: The Wedding of Henry IV and Maria de’ Medici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75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61" y="457200"/>
            <a:ext cx="2571939" cy="3414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8198" y="39624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Rubens (1621): The (1600) Wedding of Henry IV and Maria de’ Medici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4572000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new and notable feature of the lavish wedding festivities/entertainments in Florence:</a:t>
            </a:r>
          </a:p>
          <a:p>
            <a:endParaRPr lang="en-US" dirty="0"/>
          </a:p>
          <a:p>
            <a:r>
              <a:rPr lang="en-US" dirty="0" smtClean="0"/>
              <a:t>A completely, sung, staged, costumed play [“opera”], based on the tale of Orpheus and Eurydice [Ovid, </a:t>
            </a:r>
            <a:r>
              <a:rPr lang="en-US" i="1" dirty="0" smtClean="0"/>
              <a:t>Metamorphoses</a:t>
            </a:r>
            <a:r>
              <a:rPr lang="en-US" dirty="0" smtClean="0"/>
              <a:t>, Book 10] and to be performed before the newly wedded king and queen of France.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6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654" y="37338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Figured bass notation liberates certain kinds of music </a:t>
            </a:r>
          </a:p>
          <a:p>
            <a:pPr algn="ctr"/>
            <a:r>
              <a:rPr lang="en-US" dirty="0" smtClean="0"/>
              <a:t>(especially solo song) from fixed, contrapuntal grids </a:t>
            </a:r>
          </a:p>
          <a:p>
            <a:pPr algn="ctr"/>
            <a:r>
              <a:rPr lang="en-US" dirty="0" smtClean="0"/>
              <a:t>and strict rhythmic performance: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9157"/>
            <a:ext cx="587428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66629"/>
            <a:ext cx="2010230" cy="2807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5117567"/>
            <a:ext cx="260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Ottavio</a:t>
            </a:r>
            <a:r>
              <a:rPr lang="en-US" dirty="0" smtClean="0"/>
              <a:t> </a:t>
            </a:r>
            <a:r>
              <a:rPr lang="en-US" dirty="0" err="1" smtClean="0"/>
              <a:t>Rinuccini</a:t>
            </a:r>
            <a:r>
              <a:rPr lang="en-US" dirty="0" smtClean="0"/>
              <a:t> (poet)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9513" y="624112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poetic text of </a:t>
            </a:r>
            <a:r>
              <a:rPr lang="en-US" i="1" dirty="0" err="1" smtClean="0"/>
              <a:t>Euridice</a:t>
            </a:r>
            <a:r>
              <a:rPr lang="en-US" dirty="0" smtClean="0"/>
              <a:t> (1600) written by: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32637"/>
            <a:ext cx="3044238" cy="4377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6044687"/>
            <a:ext cx="3870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Publication of </a:t>
            </a:r>
            <a:r>
              <a:rPr lang="en-US" dirty="0" err="1" smtClean="0"/>
              <a:t>Rinuccini’s</a:t>
            </a:r>
            <a:r>
              <a:rPr lang="en-US" dirty="0" smtClean="0"/>
              <a:t> libretto, 1600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369455"/>
            <a:ext cx="8012545" cy="5538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0971" y="6248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Pitti</a:t>
            </a:r>
            <a:r>
              <a:rPr lang="en-US" dirty="0" smtClean="0"/>
              <a:t> Palace, Florence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5" y="1934328"/>
            <a:ext cx="2010230" cy="2807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4800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Ottavio</a:t>
            </a:r>
            <a:r>
              <a:rPr lang="en-US" dirty="0" smtClean="0"/>
              <a:t> </a:t>
            </a:r>
            <a:r>
              <a:rPr lang="en-US" dirty="0" err="1" smtClean="0"/>
              <a:t>Rinuccini</a:t>
            </a:r>
            <a:r>
              <a:rPr lang="en-US" dirty="0" smtClean="0"/>
              <a:t> (poet)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5" y="3810000"/>
            <a:ext cx="1950663" cy="2430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57" y="990600"/>
            <a:ext cx="1978205" cy="2405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7477" y="3395712"/>
            <a:ext cx="156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Giulio </a:t>
            </a:r>
            <a:r>
              <a:rPr lang="en-US" dirty="0" err="1" smtClean="0"/>
              <a:t>Caccini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7802" y="6172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Jacopo </a:t>
            </a:r>
            <a:r>
              <a:rPr lang="en-US" dirty="0" err="1" smtClean="0"/>
              <a:t>Peri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49129" y="457200"/>
            <a:ext cx="665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Original </a:t>
            </a:r>
            <a:r>
              <a:rPr lang="en-US" i="1" dirty="0" err="1" smtClean="0"/>
              <a:t>Euridice</a:t>
            </a:r>
            <a:r>
              <a:rPr lang="en-US" i="1" dirty="0" smtClean="0"/>
              <a:t> </a:t>
            </a:r>
            <a:r>
              <a:rPr lang="en-US" dirty="0" smtClean="0"/>
              <a:t>(Florence, 1600: Music by Two Composers)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15855" y="2644235"/>
            <a:ext cx="2627745" cy="7514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52800" y="3395712"/>
            <a:ext cx="2667000" cy="14048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48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000"/>
            <a:ext cx="2971800" cy="5470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9743"/>
            <a:ext cx="3423387" cy="5450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03365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Caccini’s</a:t>
            </a:r>
            <a:r>
              <a:rPr lang="en-US" dirty="0" smtClean="0"/>
              <a:t> Version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6019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Peri’s</a:t>
            </a:r>
            <a:r>
              <a:rPr lang="en-US" dirty="0" smtClean="0"/>
              <a:t> Version</a:t>
            </a:r>
          </a:p>
        </p:txBody>
      </p:sp>
    </p:spTree>
    <p:extLst>
      <p:ext uri="{BB962C8B-B14F-4D97-AF65-F5344CB8AC3E}">
        <p14:creationId xmlns:p14="http://schemas.microsoft.com/office/powerpoint/2010/main" val="41120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000"/>
            <a:ext cx="2971800" cy="5470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9743"/>
            <a:ext cx="3423387" cy="5450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03365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Caccini’s</a:t>
            </a:r>
            <a:r>
              <a:rPr lang="en-US" dirty="0" smtClean="0"/>
              <a:t> Version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6019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Peri’s</a:t>
            </a:r>
            <a:r>
              <a:rPr lang="en-US" dirty="0" smtClean="0"/>
              <a:t> Version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0" y="152400"/>
            <a:ext cx="4572000" cy="6553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8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33400"/>
            <a:ext cx="3423387" cy="5450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99" y="618345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Peri’s</a:t>
            </a:r>
            <a:r>
              <a:rPr lang="en-US" dirty="0" smtClean="0"/>
              <a:t> Version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1905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Musical aims: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extural simplicity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1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33400"/>
            <a:ext cx="3423387" cy="5450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99" y="618345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Peri’s</a:t>
            </a:r>
            <a:r>
              <a:rPr lang="en-US" dirty="0" smtClean="0"/>
              <a:t> Version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190500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Musical aims: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extural simplicity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primarily simple, straightforward declamatory or </a:t>
            </a:r>
            <a:r>
              <a:rPr lang="en-US" dirty="0" err="1" smtClean="0"/>
              <a:t>recitational</a:t>
            </a:r>
            <a:r>
              <a:rPr lang="en-US" dirty="0" smtClean="0"/>
              <a:t> style </a:t>
            </a:r>
          </a:p>
          <a:p>
            <a:r>
              <a:rPr lang="en-US" dirty="0" smtClean="0"/>
              <a:t>     (</a:t>
            </a:r>
            <a:r>
              <a:rPr lang="en-US" i="1" dirty="0" smtClean="0"/>
              <a:t>stile </a:t>
            </a:r>
            <a:r>
              <a:rPr lang="en-US" i="1" dirty="0" err="1" smtClean="0"/>
              <a:t>rappresentativo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9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33400"/>
            <a:ext cx="3423387" cy="5450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99" y="618345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Peri’s</a:t>
            </a:r>
            <a:r>
              <a:rPr lang="en-US" dirty="0" smtClean="0"/>
              <a:t> Version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1905000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Musical aims: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extural simplicity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primarily simple, straightforward declamatory or </a:t>
            </a:r>
            <a:r>
              <a:rPr lang="en-US" dirty="0" err="1" smtClean="0"/>
              <a:t>recitational</a:t>
            </a:r>
            <a:r>
              <a:rPr lang="en-US" dirty="0" smtClean="0"/>
              <a:t> style </a:t>
            </a:r>
          </a:p>
          <a:p>
            <a:r>
              <a:rPr lang="en-US" dirty="0"/>
              <a:t> </a:t>
            </a:r>
            <a:r>
              <a:rPr lang="en-US" dirty="0" smtClean="0"/>
              <a:t>    (</a:t>
            </a:r>
            <a:r>
              <a:rPr lang="en-US" i="1" dirty="0" smtClean="0"/>
              <a:t>stile </a:t>
            </a:r>
            <a:r>
              <a:rPr lang="en-US" i="1" dirty="0" err="1" smtClean="0"/>
              <a:t>rappresentativo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music as enhancer of the dramatic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9144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Libretto of [</a:t>
            </a:r>
            <a:r>
              <a:rPr lang="en-US" dirty="0" err="1" smtClean="0"/>
              <a:t>Peri’s</a:t>
            </a:r>
            <a:r>
              <a:rPr lang="en-US" dirty="0" smtClean="0"/>
              <a:t>] </a:t>
            </a:r>
            <a:r>
              <a:rPr lang="en-US" i="1" dirty="0" err="1" smtClean="0"/>
              <a:t>Euridice</a:t>
            </a:r>
            <a:r>
              <a:rPr lang="en-US" dirty="0" smtClean="0"/>
              <a:t> (1600): Prologue + Five Dramatic Scenes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7300" y="2133600"/>
            <a:ext cx="7124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Prologue (strophic, declamatory “song” delivered by “Tragedy”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Pastoral backdrop; anticipation of marriage, </a:t>
            </a:r>
            <a:r>
              <a:rPr lang="en-US" dirty="0" err="1" smtClean="0"/>
              <a:t>Orfeo</a:t>
            </a:r>
            <a:r>
              <a:rPr lang="en-US" dirty="0" smtClean="0"/>
              <a:t> &amp; </a:t>
            </a:r>
            <a:r>
              <a:rPr lang="en-US" dirty="0" err="1" smtClean="0"/>
              <a:t>Euridice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Celebratory happiness shattered; death of </a:t>
            </a:r>
            <a:r>
              <a:rPr lang="en-US" dirty="0" err="1" smtClean="0"/>
              <a:t>Euridice</a:t>
            </a:r>
            <a:r>
              <a:rPr lang="en-US" dirty="0" smtClean="0"/>
              <a:t>; </a:t>
            </a:r>
            <a:r>
              <a:rPr lang="en-US" dirty="0" err="1" smtClean="0"/>
              <a:t>Orfeo’s</a:t>
            </a:r>
            <a:r>
              <a:rPr lang="en-US" dirty="0" smtClean="0"/>
              <a:t> lament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Reports to others of </a:t>
            </a:r>
            <a:r>
              <a:rPr lang="en-US" dirty="0" err="1" smtClean="0"/>
              <a:t>Orfeo’s</a:t>
            </a:r>
            <a:r>
              <a:rPr lang="en-US" dirty="0" smtClean="0"/>
              <a:t> reaction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 smtClean="0"/>
              <a:t>Orfeo</a:t>
            </a:r>
            <a:r>
              <a:rPr lang="en-US" dirty="0" smtClean="0"/>
              <a:t> in the underworld, pleading for the release of </a:t>
            </a:r>
            <a:r>
              <a:rPr lang="en-US" dirty="0" err="1" smtClean="0"/>
              <a:t>Euridice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Happy ending [reversing the tragic ending of the original myth]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11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3539163" cy="487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44" y="718127"/>
            <a:ext cx="5420264" cy="441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5800436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Opening Music of </a:t>
            </a:r>
            <a:r>
              <a:rPr lang="en-US" dirty="0" err="1" smtClean="0"/>
              <a:t>Peri’s</a:t>
            </a:r>
            <a:r>
              <a:rPr lang="en-US" dirty="0" smtClean="0"/>
              <a:t> </a:t>
            </a:r>
            <a:r>
              <a:rPr lang="en-US" i="1" dirty="0" err="1" smtClean="0"/>
              <a:t>Euridice</a:t>
            </a:r>
            <a:r>
              <a:rPr lang="en-US" dirty="0" smtClean="0"/>
              <a:t> (1600)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1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654" y="3733800"/>
            <a:ext cx="762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Figured bass notation liberates certain kinds of music </a:t>
            </a:r>
          </a:p>
          <a:p>
            <a:pPr algn="ctr"/>
            <a:r>
              <a:rPr lang="en-US" dirty="0" smtClean="0"/>
              <a:t>(especially solo song) from fixed, contrapuntal grids </a:t>
            </a:r>
          </a:p>
          <a:p>
            <a:pPr algn="ctr"/>
            <a:r>
              <a:rPr lang="en-US" dirty="0" smtClean="0"/>
              <a:t>and strict rhythmic performance: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Accompaniment: freer, mixing the fixed principle of specified chords with the musically improvisatory spontaneity of how to realize them.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9157"/>
            <a:ext cx="587428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ri, Euridice, Prologue, 1st 4 Stanzas (Modern Staging) 2'35''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60" y="304800"/>
            <a:ext cx="867664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851238"/>
            <a:ext cx="806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Peri</a:t>
            </a:r>
            <a:r>
              <a:rPr lang="en-US" dirty="0" smtClean="0"/>
              <a:t>, </a:t>
            </a:r>
            <a:r>
              <a:rPr lang="en-US" i="1" dirty="0" err="1" smtClean="0"/>
              <a:t>Euridice</a:t>
            </a:r>
            <a:r>
              <a:rPr lang="en-US" dirty="0" smtClean="0"/>
              <a:t> (1600): Prologue (</a:t>
            </a:r>
            <a:r>
              <a:rPr lang="en-US" dirty="0" err="1" smtClean="0"/>
              <a:t>Accademia</a:t>
            </a:r>
            <a:r>
              <a:rPr lang="en-US" dirty="0" smtClean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Imperfetti</a:t>
            </a:r>
            <a:r>
              <a:rPr lang="en-US" dirty="0"/>
              <a:t>, "</a:t>
            </a:r>
            <a:r>
              <a:rPr lang="en-US" dirty="0" smtClean="0"/>
              <a:t>LABYRINTHOS,” 2006)</a:t>
            </a:r>
          </a:p>
          <a:p>
            <a:pPr algn="ctr"/>
            <a:r>
              <a:rPr lang="en-US" dirty="0" smtClean="0"/>
              <a:t>(First Four Stanzas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5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9144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Libretto of [</a:t>
            </a:r>
            <a:r>
              <a:rPr lang="en-US" dirty="0" err="1" smtClean="0"/>
              <a:t>Peri’s</a:t>
            </a:r>
            <a:r>
              <a:rPr lang="en-US" dirty="0" smtClean="0"/>
              <a:t>] </a:t>
            </a:r>
            <a:r>
              <a:rPr lang="en-US" i="1" dirty="0" err="1" smtClean="0"/>
              <a:t>Euridice</a:t>
            </a:r>
            <a:r>
              <a:rPr lang="en-US" dirty="0" smtClean="0"/>
              <a:t> (1600): Prologue + Five Dramatic Scenes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7300" y="2133600"/>
            <a:ext cx="7124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Prologue (strophic, declamatory “song” delivered by “Tragedy”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Pastoral backdrop; anticipation of marriage, </a:t>
            </a:r>
            <a:r>
              <a:rPr lang="en-US" dirty="0" err="1" smtClean="0"/>
              <a:t>Orfeo</a:t>
            </a:r>
            <a:r>
              <a:rPr lang="en-US" dirty="0" smtClean="0"/>
              <a:t> &amp; </a:t>
            </a:r>
            <a:r>
              <a:rPr lang="en-US" dirty="0" err="1" smtClean="0"/>
              <a:t>Euridice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Celebratory happiness shattered; death of </a:t>
            </a:r>
            <a:r>
              <a:rPr lang="en-US" dirty="0" err="1" smtClean="0"/>
              <a:t>Euridice</a:t>
            </a:r>
            <a:r>
              <a:rPr lang="en-US" dirty="0" smtClean="0"/>
              <a:t>; </a:t>
            </a:r>
            <a:r>
              <a:rPr lang="en-US" dirty="0" err="1" smtClean="0"/>
              <a:t>Orfeo’s</a:t>
            </a:r>
            <a:r>
              <a:rPr lang="en-US" dirty="0" smtClean="0"/>
              <a:t> lament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Reports to others of </a:t>
            </a:r>
            <a:r>
              <a:rPr lang="en-US" dirty="0" err="1" smtClean="0"/>
              <a:t>Orfeo’s</a:t>
            </a:r>
            <a:r>
              <a:rPr lang="en-US" dirty="0" smtClean="0"/>
              <a:t> reaction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 smtClean="0"/>
              <a:t>Orfeo</a:t>
            </a:r>
            <a:r>
              <a:rPr lang="en-US" dirty="0" smtClean="0"/>
              <a:t> in the underworld, pleading for the release of </a:t>
            </a:r>
            <a:r>
              <a:rPr lang="en-US" dirty="0" err="1" smtClean="0"/>
              <a:t>Euridice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Happy ending [reversing the tragic ending of the original myth]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72220" y="3455406"/>
            <a:ext cx="579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463420" y="2286000"/>
            <a:ext cx="2362200" cy="22860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2426587"/>
            <a:ext cx="2182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 of poetic meter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Concluding choral </a:t>
            </a:r>
            <a:r>
              <a:rPr lang="en-US" sz="1400" dirty="0"/>
              <a:t>r</a:t>
            </a:r>
            <a:r>
              <a:rPr lang="en-US" sz="1400" dirty="0" smtClean="0"/>
              <a:t>efrain (summary-reaction), intermixed with recitative verses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92020" y="4066257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(cf. ancient Greek “chorus”)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762000"/>
            <a:ext cx="612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Euridice</a:t>
            </a:r>
            <a:r>
              <a:rPr lang="en-US" dirty="0" smtClean="0"/>
              <a:t> (1600): the general structure of each of the five scenes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2220" y="2971800"/>
            <a:ext cx="36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Dialogue: scene-setting and 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327" y="3585875"/>
            <a:ext cx="443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(“monody”; varying intensities of “</a:t>
            </a:r>
            <a:r>
              <a:rPr lang="en-US" sz="1600" dirty="0" smtClean="0"/>
              <a:t>recitative”;</a:t>
            </a:r>
          </a:p>
          <a:p>
            <a:r>
              <a:rPr lang="en-US" sz="1600" i="1" dirty="0"/>
              <a:t>s</a:t>
            </a:r>
            <a:r>
              <a:rPr lang="en-US" sz="1600" i="1" dirty="0" smtClean="0"/>
              <a:t>tile </a:t>
            </a:r>
            <a:r>
              <a:rPr lang="en-US" sz="1600" i="1" dirty="0" err="1" smtClean="0"/>
              <a:t>rappresentativo</a:t>
            </a:r>
            <a:r>
              <a:rPr lang="en-US" sz="1600" dirty="0" smtClean="0"/>
              <a:t>; mostly dramatic poetic declamation over figured bass, basso continuo)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71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72220" y="3455406"/>
            <a:ext cx="579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463420" y="2286000"/>
            <a:ext cx="2362200" cy="22860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2426587"/>
            <a:ext cx="2182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 of poetic meter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Concluding choral </a:t>
            </a:r>
            <a:r>
              <a:rPr lang="en-US" sz="1400" dirty="0"/>
              <a:t>r</a:t>
            </a:r>
            <a:r>
              <a:rPr lang="en-US" sz="1400" dirty="0" smtClean="0"/>
              <a:t>efrain (summary-reaction), intermixed with recitative verses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92020" y="4066257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(cf. ancient Greek “chorus”)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762000"/>
            <a:ext cx="612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Euridice</a:t>
            </a:r>
            <a:r>
              <a:rPr lang="en-US" dirty="0" smtClean="0"/>
              <a:t> (1600): the general structure of each of the five scenes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2220" y="2971800"/>
            <a:ext cx="36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Dialogue: scene-setting and 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327" y="3585875"/>
            <a:ext cx="443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(“monody”; varying intensities of “</a:t>
            </a:r>
            <a:r>
              <a:rPr lang="en-US" sz="1600" dirty="0" smtClean="0"/>
              <a:t>recitative”;</a:t>
            </a:r>
          </a:p>
          <a:p>
            <a:r>
              <a:rPr lang="en-US" sz="1600" i="1" dirty="0"/>
              <a:t>s</a:t>
            </a:r>
            <a:r>
              <a:rPr lang="en-US" sz="1600" i="1" dirty="0" smtClean="0"/>
              <a:t>tile </a:t>
            </a:r>
            <a:r>
              <a:rPr lang="en-US" sz="1600" i="1" dirty="0" err="1" smtClean="0"/>
              <a:t>rappresentativo</a:t>
            </a:r>
            <a:r>
              <a:rPr lang="en-US" sz="1600" dirty="0" smtClean="0"/>
              <a:t>; mostly dramatic poetic declamation over figured bass, basso continuo)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57574" y="5334000"/>
            <a:ext cx="382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 the central aesthetic point and burden of expression (in the new style) is here, not in the final chorus</a:t>
            </a:r>
            <a:endParaRPr lang="en-US" b="1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3150231" y="2209421"/>
            <a:ext cx="602056" cy="55580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5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72220" y="3455406"/>
            <a:ext cx="579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463420" y="2286000"/>
            <a:ext cx="2362200" cy="22860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2426587"/>
            <a:ext cx="2182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 of poetic meter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Concluding choral </a:t>
            </a:r>
            <a:r>
              <a:rPr lang="en-US" sz="1400" dirty="0"/>
              <a:t>r</a:t>
            </a:r>
            <a:r>
              <a:rPr lang="en-US" sz="1400" dirty="0" smtClean="0"/>
              <a:t>efrain (summary-reaction), intermixed with recitative verses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92020" y="4066257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(cf. ancient Greek “chorus”)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762000"/>
            <a:ext cx="612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Euridice</a:t>
            </a:r>
            <a:r>
              <a:rPr lang="en-US" dirty="0" smtClean="0"/>
              <a:t> (1600): the general structure of each of the five scenes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2220" y="2971800"/>
            <a:ext cx="36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Dialogue: scene-setting and 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327" y="3585875"/>
            <a:ext cx="443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(“monody”; varying intensities of “</a:t>
            </a:r>
            <a:r>
              <a:rPr lang="en-US" sz="1600" dirty="0" smtClean="0"/>
              <a:t>recitative”;</a:t>
            </a:r>
          </a:p>
          <a:p>
            <a:r>
              <a:rPr lang="en-US" sz="1600" i="1" dirty="0"/>
              <a:t>s</a:t>
            </a:r>
            <a:r>
              <a:rPr lang="en-US" sz="1600" i="1" dirty="0" smtClean="0"/>
              <a:t>tile </a:t>
            </a:r>
            <a:r>
              <a:rPr lang="en-US" sz="1600" i="1" dirty="0" err="1" smtClean="0"/>
              <a:t>rappresentativo</a:t>
            </a:r>
            <a:r>
              <a:rPr lang="en-US" sz="1600" dirty="0" smtClean="0"/>
              <a:t>; mostly dramatic poetic declamation over figured bass, basso continuo)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57574" y="5334000"/>
            <a:ext cx="382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 the central aesthetic point and burden of expression (in the new style) is here, not in the final chorus</a:t>
            </a:r>
            <a:endParaRPr lang="en-US" b="1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3150231" y="2209421"/>
            <a:ext cx="602056" cy="55580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90922" y="5504766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(not the main musical feature of the scene but only a point of final arrival: an expressive reaction and scene-concluder)</a:t>
            </a:r>
            <a:endParaRPr lang="en-US" sz="1200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7504570" y="3847718"/>
            <a:ext cx="494169" cy="222338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5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9144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Libretto of [</a:t>
            </a:r>
            <a:r>
              <a:rPr lang="en-US" dirty="0" err="1" smtClean="0"/>
              <a:t>Peri’s</a:t>
            </a:r>
            <a:r>
              <a:rPr lang="en-US" dirty="0" smtClean="0"/>
              <a:t>] </a:t>
            </a:r>
            <a:r>
              <a:rPr lang="en-US" i="1" dirty="0" err="1" smtClean="0"/>
              <a:t>Euridice</a:t>
            </a:r>
            <a:r>
              <a:rPr lang="en-US" dirty="0" smtClean="0"/>
              <a:t> (1600): Prologue + Five Dramatic Scenes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7300" y="2133600"/>
            <a:ext cx="7124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Prologue (strophic, declamatory “song” delivered by “Tragedy”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Pastoral backdrop; anticipation of marriage, </a:t>
            </a:r>
            <a:r>
              <a:rPr lang="en-US" dirty="0" err="1" smtClean="0"/>
              <a:t>Orfeo</a:t>
            </a:r>
            <a:r>
              <a:rPr lang="en-US" dirty="0" smtClean="0"/>
              <a:t> &amp; </a:t>
            </a:r>
            <a:r>
              <a:rPr lang="en-US" dirty="0" err="1" smtClean="0"/>
              <a:t>Euridice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Celebratory happiness shattered;   death of </a:t>
            </a:r>
            <a:r>
              <a:rPr lang="en-US" dirty="0" err="1" smtClean="0"/>
              <a:t>Euridice</a:t>
            </a:r>
            <a:r>
              <a:rPr lang="en-US" dirty="0" smtClean="0"/>
              <a:t>; </a:t>
            </a:r>
            <a:r>
              <a:rPr lang="en-US" dirty="0" err="1" smtClean="0"/>
              <a:t>Orfeo’s</a:t>
            </a:r>
            <a:r>
              <a:rPr lang="en-US" dirty="0" smtClean="0"/>
              <a:t> lament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Reports to others of </a:t>
            </a:r>
            <a:r>
              <a:rPr lang="en-US" dirty="0" err="1" smtClean="0"/>
              <a:t>Orfeo’s</a:t>
            </a:r>
            <a:r>
              <a:rPr lang="en-US" dirty="0" smtClean="0"/>
              <a:t> reaction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 smtClean="0"/>
              <a:t>Orfeo</a:t>
            </a:r>
            <a:r>
              <a:rPr lang="en-US" dirty="0" smtClean="0"/>
              <a:t> in the underworld, pleading for the release of </a:t>
            </a:r>
            <a:r>
              <a:rPr lang="en-US" dirty="0" err="1" smtClean="0"/>
              <a:t>Euridice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Happy ending [reversing the tragic ending of the original myth]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73178" y="3200400"/>
            <a:ext cx="6904022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648200" y="2987933"/>
            <a:ext cx="419100" cy="8059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1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72220" y="3455406"/>
            <a:ext cx="579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463420" y="2286000"/>
            <a:ext cx="2362200" cy="22860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2426587"/>
            <a:ext cx="2182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 of poetic meter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Concluding choral </a:t>
            </a:r>
            <a:r>
              <a:rPr lang="en-US" sz="1400" dirty="0"/>
              <a:t>r</a:t>
            </a:r>
            <a:r>
              <a:rPr lang="en-US" sz="1400" dirty="0" smtClean="0"/>
              <a:t>efrain (summary-reaction), intermixed with recitative verses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92020" y="4066257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(cf. ancient Greek “chorus”)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762000"/>
            <a:ext cx="612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Euridice</a:t>
            </a:r>
            <a:r>
              <a:rPr lang="en-US" dirty="0" smtClean="0"/>
              <a:t> (1600): the general structure of each of the five scenes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2220" y="2971800"/>
            <a:ext cx="36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Dialogue: scene-setting and 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327" y="3585875"/>
            <a:ext cx="443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(“monody”; varying intensities of “</a:t>
            </a:r>
            <a:r>
              <a:rPr lang="en-US" sz="1600" dirty="0" smtClean="0"/>
              <a:t>recitative”;</a:t>
            </a:r>
          </a:p>
          <a:p>
            <a:r>
              <a:rPr lang="en-US" sz="1600" i="1" dirty="0"/>
              <a:t>s</a:t>
            </a:r>
            <a:r>
              <a:rPr lang="en-US" sz="1600" i="1" dirty="0" smtClean="0"/>
              <a:t>tile </a:t>
            </a:r>
            <a:r>
              <a:rPr lang="en-US" sz="1600" i="1" dirty="0" err="1" smtClean="0"/>
              <a:t>rappresentativo</a:t>
            </a:r>
            <a:r>
              <a:rPr lang="en-US" sz="1600" dirty="0" smtClean="0"/>
              <a:t>; mostly dramatic poetic declamation over figured bass, basso continuo)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57574" y="5334000"/>
            <a:ext cx="382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 the central aesthetic point and burden of expression (in the new style) is here, not in the final chorus</a:t>
            </a:r>
            <a:endParaRPr lang="en-US" b="1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3150231" y="2209421"/>
            <a:ext cx="602056" cy="55580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90922" y="5504766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(not the main musical feature of the scene but only a point of final arrival: an expressive reaction and scene-concluder)</a:t>
            </a:r>
            <a:endParaRPr lang="en-US" sz="1200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7504570" y="3847718"/>
            <a:ext cx="494169" cy="222338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52400" y="1752600"/>
            <a:ext cx="6311020" cy="510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8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72220" y="3455406"/>
            <a:ext cx="579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463420" y="2286000"/>
            <a:ext cx="2362200" cy="22860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2426587"/>
            <a:ext cx="2182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 of poetic meter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Concluding choral </a:t>
            </a:r>
            <a:r>
              <a:rPr lang="en-US" sz="1400" dirty="0"/>
              <a:t>r</a:t>
            </a:r>
            <a:r>
              <a:rPr lang="en-US" sz="1400" dirty="0" smtClean="0"/>
              <a:t>efrain (summary-reaction), intermixed with recitative verses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92020" y="4066257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(cf. ancient Greek “chorus”)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762000"/>
            <a:ext cx="612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Euridice</a:t>
            </a:r>
            <a:r>
              <a:rPr lang="en-US" dirty="0" smtClean="0"/>
              <a:t> (1600): the general structure of each of the five scenes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2220" y="2971800"/>
            <a:ext cx="36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Dialogue: scene-setting and 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327" y="3585875"/>
            <a:ext cx="443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(“monody”; varying intensities of “</a:t>
            </a:r>
            <a:r>
              <a:rPr lang="en-US" sz="1600" dirty="0" smtClean="0"/>
              <a:t>recitative”;</a:t>
            </a:r>
          </a:p>
          <a:p>
            <a:r>
              <a:rPr lang="en-US" sz="1600" i="1" dirty="0"/>
              <a:t>s</a:t>
            </a:r>
            <a:r>
              <a:rPr lang="en-US" sz="1600" i="1" dirty="0" smtClean="0"/>
              <a:t>tile </a:t>
            </a:r>
            <a:r>
              <a:rPr lang="en-US" sz="1600" i="1" dirty="0" err="1" smtClean="0"/>
              <a:t>rappresentativo</a:t>
            </a:r>
            <a:r>
              <a:rPr lang="en-US" sz="1600" dirty="0" smtClean="0"/>
              <a:t>; mostly dramatic poetic declamation over figured bass, basso continuo)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57574" y="5334000"/>
            <a:ext cx="382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 the central aesthetic point and burden of expression (in the new style) is here, not in the final chorus</a:t>
            </a:r>
            <a:endParaRPr lang="en-US" b="1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3150231" y="2209421"/>
            <a:ext cx="602056" cy="55580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44320" y="1659800"/>
            <a:ext cx="2947280" cy="3733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90922" y="5504766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(not the main musical feature of the scene but only a point of final arrival: an expressive reaction and scene-concluder)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727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72220" y="3455406"/>
            <a:ext cx="579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463420" y="2286000"/>
            <a:ext cx="2362200" cy="22860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2426587"/>
            <a:ext cx="2182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 of poetic meter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Concluding choral </a:t>
            </a:r>
            <a:r>
              <a:rPr lang="en-US" sz="1400" dirty="0"/>
              <a:t>r</a:t>
            </a:r>
            <a:r>
              <a:rPr lang="en-US" sz="1400" dirty="0" smtClean="0"/>
              <a:t>efrain (summary-reaction), intermixed with recitative verses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92020" y="4066257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(cf. ancient Greek “chorus”)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762000"/>
            <a:ext cx="612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Euridice</a:t>
            </a:r>
            <a:r>
              <a:rPr lang="en-US" dirty="0" smtClean="0"/>
              <a:t> (1600): the general structure of each of the five scenes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2220" y="2971800"/>
            <a:ext cx="36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Dialogue: scene-setting and 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327" y="3585875"/>
            <a:ext cx="443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(“monody”; varying intensities of “</a:t>
            </a:r>
            <a:r>
              <a:rPr lang="en-US" sz="1600" dirty="0" smtClean="0"/>
              <a:t>recitative”;</a:t>
            </a:r>
          </a:p>
          <a:p>
            <a:r>
              <a:rPr lang="en-US" sz="1600" i="1" dirty="0"/>
              <a:t>s</a:t>
            </a:r>
            <a:r>
              <a:rPr lang="en-US" sz="1600" i="1" dirty="0" smtClean="0"/>
              <a:t>tile </a:t>
            </a:r>
            <a:r>
              <a:rPr lang="en-US" sz="1600" i="1" dirty="0" err="1" smtClean="0"/>
              <a:t>rappresentativo</a:t>
            </a:r>
            <a:r>
              <a:rPr lang="en-US" sz="1600" dirty="0" smtClean="0"/>
              <a:t>; mostly dramatic poetic declamation over figured bass, basso continuo)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57574" y="5334000"/>
            <a:ext cx="382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 the central aesthetic point and burden of expression (in the new style) is here, not in the final chorus</a:t>
            </a:r>
            <a:endParaRPr lang="en-US" b="1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3150231" y="2209421"/>
            <a:ext cx="602056" cy="55580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44320" y="1659800"/>
            <a:ext cx="2947280" cy="3733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90922" y="5504766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(not the main musical feature of the scene but only a point of final arrival: an expressive reaction and scene-concluder)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324600" y="163966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E.g., end of Scene 1, chorus, </a:t>
            </a:r>
          </a:p>
          <a:p>
            <a:r>
              <a:rPr lang="en-US" dirty="0" smtClean="0"/>
              <a:t>“Al canto, al </a:t>
            </a:r>
            <a:r>
              <a:rPr lang="en-US" dirty="0" err="1" smtClean="0"/>
              <a:t>ballo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72220" y="3455406"/>
            <a:ext cx="579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463420" y="2286000"/>
            <a:ext cx="2362200" cy="22860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2426587"/>
            <a:ext cx="2182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 of poetic meter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Concluding choral </a:t>
            </a:r>
            <a:r>
              <a:rPr lang="en-US" sz="1400" dirty="0"/>
              <a:t>r</a:t>
            </a:r>
            <a:r>
              <a:rPr lang="en-US" sz="1400" dirty="0" smtClean="0"/>
              <a:t>efrain (summary-reaction), intermixed with recitative verses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92020" y="4066257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(cf. ancient Greek “chorus”)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762000"/>
            <a:ext cx="612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Euridice</a:t>
            </a:r>
            <a:r>
              <a:rPr lang="en-US" dirty="0" smtClean="0"/>
              <a:t> (1600): the general structure of each of the five scenes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2220" y="2971800"/>
            <a:ext cx="36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Dialogue: scene-setting and 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327" y="3585875"/>
            <a:ext cx="443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(“monody”; varying intensities of “</a:t>
            </a:r>
            <a:r>
              <a:rPr lang="en-US" sz="1600" dirty="0" smtClean="0"/>
              <a:t>recitative”;</a:t>
            </a:r>
          </a:p>
          <a:p>
            <a:r>
              <a:rPr lang="en-US" sz="1600" i="1" dirty="0"/>
              <a:t>s</a:t>
            </a:r>
            <a:r>
              <a:rPr lang="en-US" sz="1600" i="1" dirty="0" smtClean="0"/>
              <a:t>tile </a:t>
            </a:r>
            <a:r>
              <a:rPr lang="en-US" sz="1600" i="1" dirty="0" err="1" smtClean="0"/>
              <a:t>rappresentativo</a:t>
            </a:r>
            <a:r>
              <a:rPr lang="en-US" sz="1600" dirty="0" smtClean="0"/>
              <a:t>; mostly dramatic poetic declamation over figured bass, basso continuo)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57574" y="5334000"/>
            <a:ext cx="382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 the central aesthetic point and burden of expression (in the new style) is here, not in the final chorus</a:t>
            </a:r>
            <a:endParaRPr lang="en-US" b="1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3150231" y="2209421"/>
            <a:ext cx="602056" cy="55580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79145" y="2971800"/>
            <a:ext cx="609600" cy="614075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3125" y="216497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Scene 2: interpolated air, “</a:t>
            </a:r>
            <a:r>
              <a:rPr lang="en-US" sz="1400" b="1" dirty="0" err="1">
                <a:solidFill>
                  <a:srgbClr val="FF0000"/>
                </a:solidFill>
              </a:rPr>
              <a:t>N</a:t>
            </a:r>
            <a:r>
              <a:rPr lang="en-US" sz="1400" b="1" dirty="0" err="1" smtClean="0">
                <a:solidFill>
                  <a:srgbClr val="FF0000"/>
                </a:solidFill>
              </a:rPr>
              <a:t>el</a:t>
            </a:r>
            <a:r>
              <a:rPr lang="en-US" sz="1400" b="1" dirty="0" smtClean="0">
                <a:solidFill>
                  <a:srgbClr val="FF0000"/>
                </a:solidFill>
              </a:rPr>
              <a:t> puro ardor”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0922" y="5504766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(not the main musical feature of the scene but only a point of final arrival: an expressive reaction and scene-concluder)</a:t>
            </a:r>
            <a:endParaRPr lang="en-US" sz="1200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657600" y="2971800"/>
            <a:ext cx="419100" cy="8059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44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654" y="3733800"/>
            <a:ext cx="762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Figured bass notation liberates certain kinds of music </a:t>
            </a:r>
          </a:p>
          <a:p>
            <a:pPr algn="ctr"/>
            <a:r>
              <a:rPr lang="en-US" dirty="0" smtClean="0"/>
              <a:t>(especially solo song) from fixed, contrapuntal grids </a:t>
            </a:r>
          </a:p>
          <a:p>
            <a:pPr algn="ctr"/>
            <a:r>
              <a:rPr lang="en-US" dirty="0" smtClean="0"/>
              <a:t>and strict rhythmic performance: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Accompaniment: freer, mixing the fixed principle of specified chords with the musically improvisatory spontaneity of how to realize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 the accompaniment thus freed, the solo voice can now perform the music more flexibly, dramatically: rhythmically fluid, freely ornamented, etc.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9157"/>
            <a:ext cx="587428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2895600" y="1878177"/>
            <a:ext cx="13335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210805" y="1906092"/>
            <a:ext cx="894595" cy="3123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9326" y="5118360"/>
            <a:ext cx="860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Solo Madrigals           Solo Airs		 Sacred Concertos		“Operatic Recitative”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46477" y="838200"/>
            <a:ext cx="3810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“Monody,” c. 1600-02:</a:t>
            </a:r>
            <a:br>
              <a:rPr lang="en-US" dirty="0" smtClean="0"/>
            </a:br>
            <a:r>
              <a:rPr lang="en-US" dirty="0" smtClean="0"/>
              <a:t>Four Types of Music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29100" y="1890248"/>
            <a:ext cx="3314700" cy="29986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82148" y="1906092"/>
            <a:ext cx="3328658" cy="3123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3000" y="6019800"/>
            <a:ext cx="731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Caccini</a:t>
            </a:r>
            <a:r>
              <a:rPr lang="en-US" dirty="0" smtClean="0"/>
              <a:t>			       </a:t>
            </a:r>
            <a:r>
              <a:rPr lang="en-US" dirty="0" err="1" smtClean="0"/>
              <a:t>Viadana</a:t>
            </a:r>
            <a:r>
              <a:rPr lang="en-US" dirty="0" smtClean="0"/>
              <a:t>                                   </a:t>
            </a:r>
            <a:r>
              <a:rPr lang="en-US" dirty="0" err="1" smtClean="0"/>
              <a:t>Caccini</a:t>
            </a:r>
            <a:r>
              <a:rPr lang="en-US" dirty="0" smtClean="0"/>
              <a:t> &amp; </a:t>
            </a:r>
            <a:r>
              <a:rPr lang="en-US" dirty="0" err="1" smtClean="0"/>
              <a:t>Peri</a:t>
            </a:r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4" name="Right Brace 23"/>
          <p:cNvSpPr/>
          <p:nvPr/>
        </p:nvSpPr>
        <p:spPr>
          <a:xfrm rot="5400000">
            <a:off x="1654392" y="4378805"/>
            <a:ext cx="285215" cy="26796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9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3717</TotalTime>
  <Words>2796</Words>
  <Application>Microsoft Office PowerPoint</Application>
  <PresentationFormat>On-screen Show (4:3)</PresentationFormat>
  <Paragraphs>462</Paragraphs>
  <Slides>90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Hepokoski, James</dc:creator>
  <cp:lastModifiedBy>Hepokoski, James</cp:lastModifiedBy>
  <cp:revision>184</cp:revision>
  <dcterms:created xsi:type="dcterms:W3CDTF">2015-08-27T16:40:32Z</dcterms:created>
  <dcterms:modified xsi:type="dcterms:W3CDTF">2019-02-10T20:11:00Z</dcterms:modified>
</cp:coreProperties>
</file>