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8" r:id="rId2"/>
    <p:sldId id="345" r:id="rId3"/>
    <p:sldId id="346" r:id="rId4"/>
    <p:sldId id="347" r:id="rId5"/>
    <p:sldId id="348" r:id="rId6"/>
    <p:sldId id="317" r:id="rId7"/>
    <p:sldId id="259" r:id="rId8"/>
    <p:sldId id="261" r:id="rId9"/>
    <p:sldId id="260" r:id="rId10"/>
    <p:sldId id="262" r:id="rId11"/>
    <p:sldId id="341" r:id="rId12"/>
    <p:sldId id="270" r:id="rId13"/>
    <p:sldId id="342" r:id="rId14"/>
    <p:sldId id="264" r:id="rId15"/>
    <p:sldId id="271" r:id="rId16"/>
    <p:sldId id="265" r:id="rId17"/>
    <p:sldId id="266" r:id="rId18"/>
    <p:sldId id="268" r:id="rId19"/>
    <p:sldId id="269" r:id="rId20"/>
    <p:sldId id="343" r:id="rId21"/>
    <p:sldId id="324" r:id="rId22"/>
    <p:sldId id="325" r:id="rId23"/>
    <p:sldId id="326" r:id="rId24"/>
    <p:sldId id="327" r:id="rId25"/>
    <p:sldId id="344" r:id="rId26"/>
    <p:sldId id="272" r:id="rId27"/>
    <p:sldId id="328" r:id="rId28"/>
    <p:sldId id="273" r:id="rId29"/>
    <p:sldId id="281" r:id="rId30"/>
    <p:sldId id="284" r:id="rId31"/>
    <p:sldId id="283" r:id="rId32"/>
    <p:sldId id="329" r:id="rId33"/>
    <p:sldId id="330" r:id="rId34"/>
    <p:sldId id="286" r:id="rId35"/>
    <p:sldId id="288" r:id="rId36"/>
    <p:sldId id="304" r:id="rId37"/>
    <p:sldId id="285" r:id="rId38"/>
    <p:sldId id="350" r:id="rId39"/>
    <p:sldId id="274" r:id="rId40"/>
    <p:sldId id="287" r:id="rId41"/>
    <p:sldId id="290" r:id="rId42"/>
    <p:sldId id="297" r:id="rId43"/>
    <p:sldId id="298" r:id="rId44"/>
    <p:sldId id="305" r:id="rId45"/>
    <p:sldId id="300" r:id="rId46"/>
    <p:sldId id="303" r:id="rId47"/>
    <p:sldId id="306" r:id="rId48"/>
    <p:sldId id="349" r:id="rId49"/>
    <p:sldId id="333" r:id="rId50"/>
    <p:sldId id="334" r:id="rId51"/>
    <p:sldId id="307" r:id="rId52"/>
    <p:sldId id="311" r:id="rId53"/>
    <p:sldId id="312" r:id="rId54"/>
    <p:sldId id="316" r:id="rId55"/>
    <p:sldId id="335" r:id="rId56"/>
    <p:sldId id="336" r:id="rId57"/>
    <p:sldId id="340" r:id="rId58"/>
    <p:sldId id="277" r:id="rId59"/>
    <p:sldId id="309" r:id="rId60"/>
    <p:sldId id="313" r:id="rId61"/>
    <p:sldId id="278" r:id="rId62"/>
    <p:sldId id="314" r:id="rId63"/>
    <p:sldId id="337" r:id="rId64"/>
    <p:sldId id="338" r:id="rId65"/>
    <p:sldId id="339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2784" y="-1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93DE6-2770-4BC5-BE58-332531F5F3B9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2EEA-54FD-4122-870A-FB82CAD476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2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52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6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8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5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1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3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0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3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9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AC332-06DA-4A33-ADDC-D6B70837D08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5E8A2-D6A4-4C58-BAE3-4F0A92B54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7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29384"/>
            <a:ext cx="8118764" cy="5330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6764" y="514106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Music 351:</a:t>
            </a:r>
          </a:p>
          <a:p>
            <a:pPr algn="ctr"/>
            <a:r>
              <a:rPr lang="en-US" b="1" dirty="0" smtClean="0"/>
              <a:t>Music in European Court, Church, and Theater, 1600-1800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599" y="206329"/>
            <a:ext cx="1676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James Hepokoski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465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371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Religious Strife: Catholic vs. Protestant</a:t>
            </a:r>
          </a:p>
        </p:txBody>
      </p:sp>
    </p:spTree>
    <p:extLst>
      <p:ext uri="{BB962C8B-B14F-4D97-AF65-F5344CB8AC3E}">
        <p14:creationId xmlns:p14="http://schemas.microsoft.com/office/powerpoint/2010/main" val="37654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p catholic protestant europe 1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33"/>
            <a:ext cx="8991600" cy="649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165847"/>
            <a:ext cx="9067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8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9271"/>
            <a:ext cx="8341492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6158753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Venice: Interior of St. Mark’s Basilica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8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371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Religious Strife: Catholic vs. Protestant</a:t>
            </a:r>
          </a:p>
        </p:txBody>
      </p:sp>
    </p:spTree>
    <p:extLst>
      <p:ext uri="{BB962C8B-B14F-4D97-AF65-F5344CB8AC3E}">
        <p14:creationId xmlns:p14="http://schemas.microsoft.com/office/powerpoint/2010/main" val="365226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371600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Religious Strife: Catholic vs. Protestant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Rise to the High-Point of Monarchical Absolutism (Peaking in the Long Reign Louis XIV of France)</a:t>
            </a:r>
          </a:p>
        </p:txBody>
      </p:sp>
    </p:spTree>
    <p:extLst>
      <p:ext uri="{BB962C8B-B14F-4D97-AF65-F5344CB8AC3E}">
        <p14:creationId xmlns:p14="http://schemas.microsoft.com/office/powerpoint/2010/main" val="22345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1253174"/>
            <a:ext cx="5687420" cy="3776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685800"/>
            <a:ext cx="3326457" cy="472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3200" y="57912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Louis XIV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5813612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Palace of Versailles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24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371600"/>
            <a:ext cx="5105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Religious Strife: Catholic vs. Protestant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Rise to the High-Point of Monarchical Absolutism (Peaking in the Long Reign Louis XIV of 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Rise in the Concept of the Nation-State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371600"/>
            <a:ext cx="5105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Religious Strife: Catholic vs. Protestant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Rise to the High-Point of Monarchical Absolutism (Peaking in the Long Reign Louis XIV of 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Rise in the Concept of the Nation-State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Continued Rise of Literary Culture, Humanism, and Polished Court Manners</a:t>
            </a:r>
          </a:p>
        </p:txBody>
      </p:sp>
    </p:spTree>
    <p:extLst>
      <p:ext uri="{BB962C8B-B14F-4D97-AF65-F5344CB8AC3E}">
        <p14:creationId xmlns:p14="http://schemas.microsoft.com/office/powerpoint/2010/main" val="22345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371600"/>
            <a:ext cx="510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Religious Strife: Catholic vs. Protestant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Rise to the High-Point of Monarchical Absolutism (Peaking in the Long Reign Louis XIV of 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Rise in the Concept of the Nation-State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Continued Rise of Literary Culture, Humanism, and Polished Court Manners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Continued Rise of Science, Mathematics, Philosophy, Technology</a:t>
            </a:r>
          </a:p>
        </p:txBody>
      </p:sp>
    </p:spTree>
    <p:extLst>
      <p:ext uri="{BB962C8B-B14F-4D97-AF65-F5344CB8AC3E}">
        <p14:creationId xmlns:p14="http://schemas.microsoft.com/office/powerpoint/2010/main" val="22345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371600"/>
            <a:ext cx="5105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Religious Strife: Catholic vs. Protestant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Rise to the High-Point of Monarchical Absolutism (Peaking in the Long Reign Louis XIV of France)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Rise in the Concept of the Nation-State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Continued Rise of Literary Culture, Humanism, and Polished Court Manners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Continued Rise of Science, Mathematics, Philosophy,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Fuller Emergence of More “Modern” Concepts of Commerce, Printing, Economics, and Trade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5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53566" cy="521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2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420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337" y="2259106"/>
            <a:ext cx="78581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striving for an intensely heightened, word-oriented expressivity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456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337" y="2259106"/>
            <a:ext cx="78581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striving for an intensely heightened, word-oriented expressivity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rise of figured bass/basso continuo practice 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456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337" y="2259106"/>
            <a:ext cx="7858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striving for an intensely heightened, word-oriented expressivity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rise of figured bass/basso continuo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origin of “opera”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4566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337" y="2259106"/>
            <a:ext cx="7858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striving for an intensely heightened, word-oriented expressivity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rise of figured bass/basso continuo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origin of “opera”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304800" y="1981200"/>
            <a:ext cx="8534400" cy="2209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6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761999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Word-oriented expressivity: the Italian madrigal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5756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706" y="2590800"/>
            <a:ext cx="365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Cipriano</a:t>
            </a:r>
            <a:r>
              <a:rPr lang="en-US" dirty="0"/>
              <a:t> da </a:t>
            </a:r>
            <a:r>
              <a:rPr lang="en-US" dirty="0" err="1" smtClean="0"/>
              <a:t>Rore</a:t>
            </a:r>
            <a:r>
              <a:rPr lang="en-US" dirty="0" smtClean="0"/>
              <a:t> (1515-1565)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Luca </a:t>
            </a:r>
            <a:r>
              <a:rPr lang="en-US" dirty="0" err="1" smtClean="0"/>
              <a:t>Marenzio</a:t>
            </a:r>
            <a:r>
              <a:rPr lang="en-US" dirty="0" smtClean="0"/>
              <a:t> (1554-1599)</a:t>
            </a:r>
          </a:p>
          <a:p>
            <a:endParaRPr lang="en-US" dirty="0"/>
          </a:p>
          <a:p>
            <a:r>
              <a:rPr lang="en-US" dirty="0" err="1" smtClean="0"/>
              <a:t>Luzzasco</a:t>
            </a:r>
            <a:r>
              <a:rPr lang="en-US" dirty="0" smtClean="0"/>
              <a:t> </a:t>
            </a:r>
            <a:r>
              <a:rPr lang="en-US" dirty="0" err="1" smtClean="0"/>
              <a:t>Luzzaschi</a:t>
            </a:r>
            <a:r>
              <a:rPr lang="en-US" dirty="0" smtClean="0"/>
              <a:t> (1545-1607)</a:t>
            </a:r>
          </a:p>
          <a:p>
            <a:endParaRPr lang="en-US" dirty="0" smtClean="0"/>
          </a:p>
          <a:p>
            <a:r>
              <a:rPr lang="en-US" dirty="0" err="1"/>
              <a:t>Giaches</a:t>
            </a:r>
            <a:r>
              <a:rPr lang="en-US" dirty="0"/>
              <a:t> de </a:t>
            </a:r>
            <a:r>
              <a:rPr lang="en-US" dirty="0" smtClean="0"/>
              <a:t>Wert (1535-1596)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Carlo </a:t>
            </a:r>
            <a:r>
              <a:rPr lang="en-US" dirty="0" err="1" smtClean="0"/>
              <a:t>Gesualdo</a:t>
            </a:r>
            <a:r>
              <a:rPr lang="en-US" dirty="0" smtClean="0"/>
              <a:t> (1566-1613)</a:t>
            </a:r>
          </a:p>
          <a:p>
            <a:endParaRPr lang="en-US" dirty="0"/>
          </a:p>
          <a:p>
            <a:r>
              <a:rPr lang="en-US" dirty="0" smtClean="0"/>
              <a:t>Claudio Monteverdi (1567-1643)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761999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Word-oriented expressivity: the Italian madrigal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68388" y="164413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(later 16</a:t>
            </a:r>
            <a:r>
              <a:rPr lang="en-US" baseline="30000" dirty="0" smtClean="0"/>
              <a:t>th</a:t>
            </a:r>
            <a:r>
              <a:rPr lang="en-US" dirty="0" smtClean="0"/>
              <a:t>-  early 17</a:t>
            </a:r>
            <a:r>
              <a:rPr lang="en-US" baseline="30000" dirty="0" smtClean="0"/>
              <a:t>th</a:t>
            </a:r>
            <a:r>
              <a:rPr lang="en-US" dirty="0" smtClean="0"/>
              <a:t> century)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9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709"/>
            <a:ext cx="6945630" cy="6387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48400" y="6401237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4873" y="297873"/>
            <a:ext cx="2895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709"/>
            <a:ext cx="6945630" cy="6387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48400" y="6401237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1295400"/>
            <a:ext cx="281940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3505200"/>
            <a:ext cx="281940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64873" y="297873"/>
            <a:ext cx="2895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709"/>
            <a:ext cx="6945630" cy="6387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48400" y="6401237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1295400"/>
            <a:ext cx="281940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3505200"/>
            <a:ext cx="281940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880755" y="2078182"/>
            <a:ext cx="3810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43200" y="3048000"/>
            <a:ext cx="4572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8" idx="5"/>
            <a:endCxn id="9" idx="1"/>
          </p:cNvCxnSpPr>
          <p:nvPr/>
        </p:nvCxnSpPr>
        <p:spPr>
          <a:xfrm>
            <a:off x="2205959" y="2403386"/>
            <a:ext cx="604196" cy="7115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64873" y="297873"/>
            <a:ext cx="2895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1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709"/>
            <a:ext cx="6945630" cy="6387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48400" y="6401237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1295400"/>
            <a:ext cx="281940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81200" y="3505200"/>
            <a:ext cx="2819400" cy="1524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880755" y="2078182"/>
            <a:ext cx="381000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43200" y="3048000"/>
            <a:ext cx="457200" cy="457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8" idx="5"/>
            <a:endCxn id="9" idx="1"/>
          </p:cNvCxnSpPr>
          <p:nvPr/>
        </p:nvCxnSpPr>
        <p:spPr>
          <a:xfrm>
            <a:off x="2205959" y="2403386"/>
            <a:ext cx="604196" cy="71156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791200" y="1219200"/>
            <a:ext cx="10668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64873" y="297873"/>
            <a:ext cx="2895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706" y="2590800"/>
            <a:ext cx="365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Cipriano</a:t>
            </a:r>
            <a:r>
              <a:rPr lang="en-US" dirty="0"/>
              <a:t> da </a:t>
            </a:r>
            <a:r>
              <a:rPr lang="en-US" dirty="0" err="1" smtClean="0"/>
              <a:t>Rore</a:t>
            </a:r>
            <a:r>
              <a:rPr lang="en-US" dirty="0" smtClean="0"/>
              <a:t> (1515-1565)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Luca </a:t>
            </a:r>
            <a:r>
              <a:rPr lang="en-US" dirty="0" err="1" smtClean="0"/>
              <a:t>Marenzio</a:t>
            </a:r>
            <a:r>
              <a:rPr lang="en-US" dirty="0" smtClean="0"/>
              <a:t> (1554-1599)</a:t>
            </a:r>
          </a:p>
          <a:p>
            <a:endParaRPr lang="en-US" dirty="0"/>
          </a:p>
          <a:p>
            <a:r>
              <a:rPr lang="en-US" dirty="0" err="1" smtClean="0"/>
              <a:t>Luzzasco</a:t>
            </a:r>
            <a:r>
              <a:rPr lang="en-US" dirty="0" smtClean="0"/>
              <a:t> </a:t>
            </a:r>
            <a:r>
              <a:rPr lang="en-US" dirty="0" err="1" smtClean="0"/>
              <a:t>Luzzaschi</a:t>
            </a:r>
            <a:r>
              <a:rPr lang="en-US" dirty="0" smtClean="0"/>
              <a:t> (1545-1607)</a:t>
            </a:r>
          </a:p>
          <a:p>
            <a:endParaRPr lang="en-US" dirty="0" smtClean="0"/>
          </a:p>
          <a:p>
            <a:r>
              <a:rPr lang="en-US" dirty="0" err="1"/>
              <a:t>Giaches</a:t>
            </a:r>
            <a:r>
              <a:rPr lang="en-US" dirty="0"/>
              <a:t> de </a:t>
            </a:r>
            <a:r>
              <a:rPr lang="en-US" dirty="0" smtClean="0"/>
              <a:t>Wert (1535-1596)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Carlo </a:t>
            </a:r>
            <a:r>
              <a:rPr lang="en-US" dirty="0" err="1" smtClean="0"/>
              <a:t>Gesualdo</a:t>
            </a:r>
            <a:r>
              <a:rPr lang="en-US" dirty="0" smtClean="0"/>
              <a:t> (1566-1613)</a:t>
            </a:r>
          </a:p>
          <a:p>
            <a:endParaRPr lang="en-US" dirty="0"/>
          </a:p>
          <a:p>
            <a:r>
              <a:rPr lang="en-US" dirty="0" smtClean="0"/>
              <a:t>Claudio Monteverdi (1567-1643)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761999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Word-oriented expressivity: the Italian madrigal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68388" y="164413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(later 16</a:t>
            </a:r>
            <a:r>
              <a:rPr lang="en-US" baseline="30000" dirty="0" smtClean="0"/>
              <a:t>th</a:t>
            </a:r>
            <a:r>
              <a:rPr lang="en-US" dirty="0" smtClean="0"/>
              <a:t>-  early 17</a:t>
            </a:r>
            <a:r>
              <a:rPr lang="en-US" baseline="30000" dirty="0" smtClean="0"/>
              <a:t>th</a:t>
            </a:r>
            <a:r>
              <a:rPr lang="en-US" dirty="0" smtClean="0"/>
              <a:t> century)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59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7706" y="2590800"/>
            <a:ext cx="3657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Cipriano</a:t>
            </a:r>
            <a:r>
              <a:rPr lang="en-US" dirty="0"/>
              <a:t> da </a:t>
            </a:r>
            <a:r>
              <a:rPr lang="en-US" dirty="0" err="1" smtClean="0"/>
              <a:t>Rore</a:t>
            </a:r>
            <a:r>
              <a:rPr lang="en-US" dirty="0" smtClean="0"/>
              <a:t> (1515-1565)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Luca </a:t>
            </a:r>
            <a:r>
              <a:rPr lang="en-US" dirty="0" err="1" smtClean="0"/>
              <a:t>Marenzio</a:t>
            </a:r>
            <a:r>
              <a:rPr lang="en-US" dirty="0" smtClean="0"/>
              <a:t> (1554-1599)</a:t>
            </a:r>
          </a:p>
          <a:p>
            <a:endParaRPr lang="en-US" dirty="0"/>
          </a:p>
          <a:p>
            <a:r>
              <a:rPr lang="en-US" dirty="0" err="1" smtClean="0"/>
              <a:t>Luzzasco</a:t>
            </a:r>
            <a:r>
              <a:rPr lang="en-US" dirty="0" smtClean="0"/>
              <a:t> </a:t>
            </a:r>
            <a:r>
              <a:rPr lang="en-US" dirty="0" err="1" smtClean="0"/>
              <a:t>Luzzaschi</a:t>
            </a:r>
            <a:r>
              <a:rPr lang="en-US" dirty="0" smtClean="0"/>
              <a:t> (1545-1607)</a:t>
            </a:r>
          </a:p>
          <a:p>
            <a:endParaRPr lang="en-US" dirty="0" smtClean="0"/>
          </a:p>
          <a:p>
            <a:r>
              <a:rPr lang="en-US" dirty="0" err="1"/>
              <a:t>Giaches</a:t>
            </a:r>
            <a:r>
              <a:rPr lang="en-US" dirty="0"/>
              <a:t> de </a:t>
            </a:r>
            <a:r>
              <a:rPr lang="en-US" dirty="0" smtClean="0"/>
              <a:t>Wert (1535-1596)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Carlo </a:t>
            </a:r>
            <a:r>
              <a:rPr lang="en-US" dirty="0" err="1" smtClean="0"/>
              <a:t>Gesualdo</a:t>
            </a:r>
            <a:r>
              <a:rPr lang="en-US" dirty="0" smtClean="0"/>
              <a:t> (1566-1613)</a:t>
            </a:r>
          </a:p>
          <a:p>
            <a:endParaRPr lang="en-US" dirty="0"/>
          </a:p>
          <a:p>
            <a:r>
              <a:rPr lang="en-US" dirty="0" smtClean="0"/>
              <a:t>Claudio Monteverdi (1567-1643)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761999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Word-oriented expressivity: the Italian madrigal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68388" y="164413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(later 16</a:t>
            </a:r>
            <a:r>
              <a:rPr lang="en-US" baseline="30000" dirty="0" smtClean="0"/>
              <a:t>th</a:t>
            </a:r>
            <a:r>
              <a:rPr lang="en-US" dirty="0" smtClean="0"/>
              <a:t>-  early 17</a:t>
            </a:r>
            <a:r>
              <a:rPr lang="en-US" baseline="30000" dirty="0" smtClean="0"/>
              <a:t>th</a:t>
            </a:r>
            <a:r>
              <a:rPr lang="en-US" dirty="0" smtClean="0"/>
              <a:t> century)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362200" y="5257800"/>
            <a:ext cx="3482788" cy="472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12" y="304800"/>
            <a:ext cx="4581525" cy="56689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6374" y="6139934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Claudio Monteverdi (1567-1643)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9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1" y="868656"/>
            <a:ext cx="4714319" cy="4714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68655"/>
            <a:ext cx="3810000" cy="47143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1600" y="6019369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Claudio Monteverdi (1567-1643)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604470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Giovanni Maria </a:t>
            </a:r>
            <a:r>
              <a:rPr lang="en-US" dirty="0" err="1" smtClean="0"/>
              <a:t>Artusi</a:t>
            </a:r>
            <a:r>
              <a:rPr lang="en-US" dirty="0" smtClean="0"/>
              <a:t> (c. 1540-1613)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9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76200"/>
            <a:ext cx="8956964" cy="63370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2334491"/>
            <a:ext cx="330722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5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0"/>
            <a:ext cx="4189646" cy="60852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61246"/>
            <a:ext cx="4262719" cy="426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4636"/>
            <a:ext cx="4834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8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94855"/>
            <a:ext cx="4318267" cy="6130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2" y="876300"/>
            <a:ext cx="418764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5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4636"/>
            <a:ext cx="4834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2736"/>
            <a:ext cx="48340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055" y="50806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02626" y="48035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3857897" y="748144"/>
            <a:ext cx="381595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64229" y="2179719"/>
            <a:ext cx="381595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5" idx="4"/>
          </p:cNvCxnSpPr>
          <p:nvPr/>
        </p:nvCxnSpPr>
        <p:spPr>
          <a:xfrm flipH="1">
            <a:off x="4048694" y="1117476"/>
            <a:ext cx="1" cy="10669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4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2736"/>
            <a:ext cx="48340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055" y="50806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02626" y="48035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3857897" y="748144"/>
            <a:ext cx="381595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64229" y="2179719"/>
            <a:ext cx="381595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5" idx="4"/>
          </p:cNvCxnSpPr>
          <p:nvPr/>
        </p:nvCxnSpPr>
        <p:spPr>
          <a:xfrm flipH="1">
            <a:off x="4048694" y="1117476"/>
            <a:ext cx="1" cy="10669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937268" y="702355"/>
            <a:ext cx="381595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44195" y="2216393"/>
            <a:ext cx="381595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126121" y="1044793"/>
            <a:ext cx="1" cy="10669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2468" y="4435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10750" y="4435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108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2736"/>
            <a:ext cx="483404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9055" y="50806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02626" y="48035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3857897" y="748144"/>
            <a:ext cx="381595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64229" y="2179719"/>
            <a:ext cx="381595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5" idx="4"/>
          </p:cNvCxnSpPr>
          <p:nvPr/>
        </p:nvCxnSpPr>
        <p:spPr>
          <a:xfrm flipH="1">
            <a:off x="4048694" y="1117476"/>
            <a:ext cx="1" cy="10669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32468" y="4435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10750" y="44352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14" name="Oval 13"/>
          <p:cNvSpPr/>
          <p:nvPr/>
        </p:nvSpPr>
        <p:spPr>
          <a:xfrm>
            <a:off x="2646218" y="4495800"/>
            <a:ext cx="630382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937268" y="702355"/>
            <a:ext cx="381595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944195" y="2216393"/>
            <a:ext cx="381595" cy="36933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126121" y="1044793"/>
            <a:ext cx="1" cy="106698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08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94855"/>
            <a:ext cx="4318267" cy="61306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2" y="876300"/>
            <a:ext cx="418764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34636"/>
            <a:ext cx="7848600" cy="6755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6600" y="4038600"/>
            <a:ext cx="2057400" cy="30480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3657600"/>
            <a:ext cx="6324600" cy="22860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43600" y="3363716"/>
            <a:ext cx="2362200" cy="40818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29400" y="2556164"/>
            <a:ext cx="1714500" cy="30480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54827" y="2708564"/>
            <a:ext cx="1679864" cy="297872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11924" y="2928928"/>
            <a:ext cx="2057400" cy="30480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248400" y="3006436"/>
            <a:ext cx="2057400" cy="30480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2670" y="3119428"/>
            <a:ext cx="2539254" cy="30480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6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34636"/>
            <a:ext cx="7848600" cy="67551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6600" y="4038600"/>
            <a:ext cx="2057400" cy="30480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90600" y="3657600"/>
            <a:ext cx="6324600" cy="22860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43600" y="3363716"/>
            <a:ext cx="2362200" cy="40818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29400" y="2556164"/>
            <a:ext cx="1714500" cy="30480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54827" y="2708564"/>
            <a:ext cx="1679864" cy="297872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94758" y="4495800"/>
            <a:ext cx="5460423" cy="3048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0600" y="4675909"/>
            <a:ext cx="632981" cy="30480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2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53" y="-26894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3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47"/>
            <a:ext cx="48006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4742" y="2362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From Giulio Cesare’s Preface </a:t>
            </a:r>
          </a:p>
          <a:p>
            <a:pPr algn="ctr"/>
            <a:r>
              <a:rPr lang="en-US" sz="2400" dirty="0" smtClean="0"/>
              <a:t>to the 1607 collection: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168153" y="36576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“The words [are to] become the mistress of the harmony. . . 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9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337" y="2259106"/>
            <a:ext cx="7858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striving for an intensely heightened, word-oriented expressivity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rise of figured bass/basso continuo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origin of “opera”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609600" y="1981200"/>
            <a:ext cx="79248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0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5337" y="2259106"/>
            <a:ext cx="78581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striving for an intensely heightened, word-oriented expressivity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rise of figured bass/basso continuo practice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origin of “opera”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638300" y="99060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Italian “Innovations,” c. 1580-1610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609600" y="3371566"/>
            <a:ext cx="5867400" cy="5908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2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3825544" cy="4651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14400"/>
            <a:ext cx="3261360" cy="4758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91133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Giulio </a:t>
            </a:r>
            <a:r>
              <a:rPr lang="en-US" dirty="0" err="1" smtClean="0"/>
              <a:t>Caccini</a:t>
            </a:r>
            <a:r>
              <a:rPr lang="en-US" dirty="0" smtClean="0"/>
              <a:t> (1551-1618)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8798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5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25" y="0"/>
            <a:ext cx="4847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3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3825544" cy="4651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14400"/>
            <a:ext cx="3261360" cy="4758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91133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Giulio </a:t>
            </a:r>
            <a:r>
              <a:rPr lang="en-US" dirty="0" err="1" smtClean="0"/>
              <a:t>Caccini</a:t>
            </a:r>
            <a:r>
              <a:rPr lang="en-US" dirty="0" smtClean="0"/>
              <a:t> (1551-1618)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9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5889"/>
            <a:ext cx="3261360" cy="475862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876800" y="1981200"/>
            <a:ext cx="1447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4600" y="1981200"/>
            <a:ext cx="1828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5800" y="525602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Solo Madrigals                        10 Solo Airs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19700" y="94122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Types of Compositions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3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5889"/>
            <a:ext cx="3261360" cy="475862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876800" y="1981200"/>
            <a:ext cx="1447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4600" y="1981200"/>
            <a:ext cx="1828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5800" y="525602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Solo Madrigals                        10 Solo Airs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19700" y="94122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Types of Compositions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495800" y="5181600"/>
            <a:ext cx="1981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9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5889"/>
            <a:ext cx="3261360" cy="475862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876800" y="1981200"/>
            <a:ext cx="1447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4600" y="1981200"/>
            <a:ext cx="1828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5800" y="525602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Solo Madrigals                        10 Solo Airs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19700" y="94122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Types of Compositions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495800" y="5181600"/>
            <a:ext cx="1981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33800" y="5906922"/>
            <a:ext cx="4419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musical–dramatic reading of a single poem;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</a:t>
            </a:r>
            <a:r>
              <a:rPr lang="en-US" sz="1400" dirty="0" smtClean="0"/>
              <a:t>voidance of strict repetition patterns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tempo and delivery flexibility, with vocal decorations</a:t>
            </a:r>
          </a:p>
        </p:txBody>
      </p:sp>
    </p:spTree>
    <p:extLst>
      <p:ext uri="{BB962C8B-B14F-4D97-AF65-F5344CB8AC3E}">
        <p14:creationId xmlns:p14="http://schemas.microsoft.com/office/powerpoint/2010/main" val="17018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304800"/>
            <a:ext cx="9197114" cy="606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7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7392311" cy="62897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1600" y="5067300"/>
            <a:ext cx="6553199" cy="533400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62200" y="2743200"/>
            <a:ext cx="5791200" cy="533400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6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'Orfeo toccata - Monteverdi - Savall - YouTub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91" y="291353"/>
            <a:ext cx="8910918" cy="4956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048" y="5900528"/>
            <a:ext cx="786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Opening Music of Claudio Monteverdi’s </a:t>
            </a:r>
            <a:r>
              <a:rPr lang="en-US" i="1" dirty="0" err="1" smtClean="0"/>
              <a:t>Orfeo</a:t>
            </a:r>
            <a:r>
              <a:rPr lang="en-US" dirty="0" smtClean="0"/>
              <a:t> (Mantua, 1607): “Toccata”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88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4800"/>
            <a:ext cx="9197114" cy="606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259" y="2743200"/>
            <a:ext cx="4002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Stile </a:t>
            </a:r>
            <a:r>
              <a:rPr lang="en-US" i="1" dirty="0" err="1" smtClean="0"/>
              <a:t>rappresentativo</a:t>
            </a:r>
            <a:r>
              <a:rPr lang="en-US" i="1" dirty="0" smtClean="0"/>
              <a:t>  </a:t>
            </a:r>
            <a:r>
              <a:rPr lang="en-US" dirty="0" smtClean="0"/>
              <a:t>(theatrical style)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1357996"/>
            <a:ext cx="5768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Early 1600s: Expressive, linear  solo singing over basso continuo, maximizing the dramatic effect and projection of the ongoing words, lyrical or narrative: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146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259" y="2743200"/>
            <a:ext cx="5123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Stile </a:t>
            </a:r>
            <a:r>
              <a:rPr lang="en-US" i="1" dirty="0" err="1" smtClean="0"/>
              <a:t>rappresentativo</a:t>
            </a:r>
            <a:r>
              <a:rPr lang="en-US" i="1" dirty="0" smtClean="0"/>
              <a:t>  </a:t>
            </a:r>
            <a:r>
              <a:rPr lang="en-US" dirty="0" smtClean="0"/>
              <a:t>(theatrical style)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(by the 1640s another term for it was emerging):</a:t>
            </a:r>
          </a:p>
          <a:p>
            <a:endParaRPr lang="en-US" dirty="0" smtClean="0"/>
          </a:p>
          <a:p>
            <a:r>
              <a:rPr lang="en-US" i="1" dirty="0" smtClean="0"/>
              <a:t> [Stile] recitativo </a:t>
            </a:r>
            <a:r>
              <a:rPr lang="en-US" dirty="0" smtClean="0"/>
              <a:t>(reciting style)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357996"/>
            <a:ext cx="5768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Early 1600s: Expressive, linear  solo singing over basso continuo, maximizing the dramatic effect and projection of the ongoing words, lyrical or narrative: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162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5889"/>
            <a:ext cx="3261360" cy="475862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876800" y="1981200"/>
            <a:ext cx="1447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4600" y="1981200"/>
            <a:ext cx="1828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5800" y="525602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Solo Madrigals                        10 Solo Airs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19700" y="94122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Types of Compositions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972300" y="5135887"/>
            <a:ext cx="1981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7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5889"/>
            <a:ext cx="3261360" cy="475862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876800" y="1981200"/>
            <a:ext cx="1447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4600" y="1981200"/>
            <a:ext cx="1828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5800" y="525602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Solo Madrigals                        10 Solo Airs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19700" y="94122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Types of Compositions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972300" y="5135887"/>
            <a:ext cx="1981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7800" y="228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Lighter</a:t>
            </a:r>
          </a:p>
          <a:p>
            <a:r>
              <a:rPr lang="en-US" sz="1200" dirty="0" smtClean="0"/>
              <a:t>Rhythmic, Dancelike</a:t>
            </a:r>
          </a:p>
          <a:p>
            <a:r>
              <a:rPr lang="en-US" sz="1200" dirty="0" err="1" smtClean="0"/>
              <a:t>Stophic</a:t>
            </a:r>
            <a:r>
              <a:rPr lang="en-US" sz="1200" dirty="0" smtClean="0"/>
              <a:t> (in stanzas)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972300" y="5884510"/>
            <a:ext cx="1826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Lighter</a:t>
            </a:r>
          </a:p>
          <a:p>
            <a:r>
              <a:rPr lang="en-US" sz="1400" dirty="0" smtClean="0"/>
              <a:t>Rhythmic, Dancelike</a:t>
            </a:r>
          </a:p>
          <a:p>
            <a:r>
              <a:rPr lang="en-US" sz="1400" dirty="0" smtClean="0"/>
              <a:t>Strophic (in stanzas)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582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25889"/>
            <a:ext cx="3261360" cy="475862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876800" y="1981200"/>
            <a:ext cx="1447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324600" y="1981200"/>
            <a:ext cx="1828800" cy="304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5800" y="5256021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 Solo Madrigals                        10 Solo Airs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19700" y="94122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Types of Compositions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972300" y="5135887"/>
            <a:ext cx="1981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800" y="588451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“Amor </a:t>
            </a:r>
            <a:r>
              <a:rPr lang="en-US" dirty="0" err="1" smtClean="0"/>
              <a:t>ch’attendi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2286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Lighter</a:t>
            </a:r>
          </a:p>
          <a:p>
            <a:r>
              <a:rPr lang="en-US" sz="1200" dirty="0" smtClean="0"/>
              <a:t>Rhythmic, Dancelike</a:t>
            </a:r>
          </a:p>
          <a:p>
            <a:r>
              <a:rPr lang="en-US" sz="1200" dirty="0" err="1" smtClean="0"/>
              <a:t>Stophic</a:t>
            </a:r>
            <a:r>
              <a:rPr lang="en-US" sz="1200" dirty="0" smtClean="0"/>
              <a:t> (in stanzas)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317442" y="3048000"/>
            <a:ext cx="1826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Lighter</a:t>
            </a:r>
          </a:p>
          <a:p>
            <a:r>
              <a:rPr lang="en-US" sz="1400" dirty="0" smtClean="0"/>
              <a:t>Rhythmic, Dancelike</a:t>
            </a:r>
          </a:p>
          <a:p>
            <a:r>
              <a:rPr lang="en-US" sz="1400" dirty="0" smtClean="0"/>
              <a:t>Strophic (in stanzas)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129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6" y="1607128"/>
            <a:ext cx="428188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091" y="1607128"/>
            <a:ext cx="4978400" cy="3733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5638800"/>
            <a:ext cx="378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Monterverdi</a:t>
            </a:r>
            <a:r>
              <a:rPr lang="en-US" dirty="0" smtClean="0"/>
              <a:t>, </a:t>
            </a:r>
            <a:r>
              <a:rPr lang="en-US" i="1" dirty="0" err="1" smtClean="0"/>
              <a:t>Orfeo</a:t>
            </a:r>
            <a:r>
              <a:rPr lang="en-US" dirty="0" smtClean="0"/>
              <a:t> (Mantua, 1607)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4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5" y="609600"/>
            <a:ext cx="7790670" cy="51538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3494" y="603128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Mantua: Ducal Palace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5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28600" y="-457200"/>
            <a:ext cx="9525000" cy="7315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2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869</Words>
  <Application>Microsoft Office PowerPoint</Application>
  <PresentationFormat>On-screen Show (4:3)</PresentationFormat>
  <Paragraphs>192</Paragraphs>
  <Slides>65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Hepokoski, James</dc:creator>
  <cp:lastModifiedBy>Hepokoski, James</cp:lastModifiedBy>
  <cp:revision>123</cp:revision>
  <dcterms:created xsi:type="dcterms:W3CDTF">2015-08-17T14:50:22Z</dcterms:created>
  <dcterms:modified xsi:type="dcterms:W3CDTF">2019-02-10T20:08:55Z</dcterms:modified>
</cp:coreProperties>
</file>